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81" r:id="rId4"/>
    <p:sldId id="289" r:id="rId5"/>
    <p:sldId id="280" r:id="rId6"/>
    <p:sldId id="287" r:id="rId7"/>
    <p:sldId id="271" r:id="rId8"/>
    <p:sldId id="282" r:id="rId9"/>
    <p:sldId id="286" r:id="rId10"/>
    <p:sldId id="279" r:id="rId11"/>
  </p:sldIdLst>
  <p:sldSz cx="9144000" cy="5143500" type="screen16x9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Robles" initials="FR" lastIdx="2" clrIdx="0">
    <p:extLst/>
  </p:cmAuthor>
  <p:cmAuthor id="2" name="cbeauchot" initials="c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D2"/>
    <a:srgbClr val="FFFFFF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107" d="100"/>
          <a:sy n="107" d="100"/>
        </p:scale>
        <p:origin x="-78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028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86D48-4AD6-4607-8C93-B11B7A718F66}" type="datetimeFigureOut">
              <a:rPr lang="es-CO" smtClean="0"/>
              <a:pPr/>
              <a:t>09/03/2017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1868B-3B76-4A23-8259-4A07ACCF3029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22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868B-3B76-4A23-8259-4A07ACCF3029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23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868B-3B76-4A23-8259-4A07ACCF3029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868B-3B76-4A23-8259-4A07ACCF3029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4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868B-3B76-4A23-8259-4A07ACCF3029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49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868B-3B76-4A23-8259-4A07ACCF3029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344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89E9-96C6-477D-99B5-C2408D393583}" type="datetimeFigureOut">
              <a:rPr lang="es-CO" smtClean="0"/>
              <a:pPr/>
              <a:t>09/03/2017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3075-935B-412F-8FFC-58738E4F3DE7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ltado de imagen para CICIG"/>
          <p:cNvPicPr/>
          <p:nvPr/>
        </p:nvPicPr>
        <p:blipFill>
          <a:blip r:embed="rId3" cstate="print">
            <a:lum bright="70000" contrast="-70000"/>
          </a:blip>
          <a:srcRect l="78551" r="2303"/>
          <a:stretch>
            <a:fillRect/>
          </a:stretch>
        </p:blipFill>
        <p:spPr bwMode="auto">
          <a:xfrm>
            <a:off x="2555776" y="48351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9"/>
          <p:cNvSpPr/>
          <p:nvPr/>
        </p:nvSpPr>
        <p:spPr>
          <a:xfrm>
            <a:off x="755576" y="195486"/>
            <a:ext cx="7992888" cy="7920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GT" sz="32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1" name="Picture 2" descr="Resultado de imagen para LOGO CIC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607" y="4587974"/>
            <a:ext cx="3481393" cy="613264"/>
          </a:xfrm>
          <a:prstGeom prst="rect">
            <a:avLst/>
          </a:prstGeom>
          <a:noFill/>
        </p:spPr>
      </p:pic>
      <p:sp>
        <p:nvSpPr>
          <p:cNvPr id="12" name="Round Diagonal Corner Rectangle 11"/>
          <p:cNvSpPr/>
          <p:nvPr/>
        </p:nvSpPr>
        <p:spPr>
          <a:xfrm>
            <a:off x="1201912" y="1487438"/>
            <a:ext cx="6912768" cy="72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GT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adoptions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UN-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backed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Impunity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Guatemala</a:t>
            </a:r>
            <a:endParaRPr lang="es-C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98860" y="3834198"/>
            <a:ext cx="8028384" cy="72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4587974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March</a:t>
            </a:r>
            <a:r>
              <a:rPr lang="es-ES" dirty="0" smtClean="0"/>
              <a:t>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3210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ltado de imagen para CICIG"/>
          <p:cNvPicPr/>
          <p:nvPr/>
        </p:nvPicPr>
        <p:blipFill>
          <a:blip r:embed="rId3" cstate="print">
            <a:lum bright="70000" contrast="-70000"/>
          </a:blip>
          <a:srcRect l="78551" r="2303"/>
          <a:stretch>
            <a:fillRect/>
          </a:stretch>
        </p:blipFill>
        <p:spPr bwMode="auto">
          <a:xfrm>
            <a:off x="2411760" y="865655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9"/>
          <p:cNvSpPr/>
          <p:nvPr/>
        </p:nvSpPr>
        <p:spPr>
          <a:xfrm>
            <a:off x="755576" y="195486"/>
            <a:ext cx="7992888" cy="7920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GT" sz="32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1" name="Picture 2" descr="Resultado de imagen para LOGO CIC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607" y="4587974"/>
            <a:ext cx="3481393" cy="613264"/>
          </a:xfrm>
          <a:prstGeom prst="rect">
            <a:avLst/>
          </a:prstGeom>
          <a:noFill/>
        </p:spPr>
      </p:pic>
      <p:sp>
        <p:nvSpPr>
          <p:cNvPr id="12" name="Round Diagonal Corner Rectangle 11"/>
          <p:cNvSpPr/>
          <p:nvPr/>
        </p:nvSpPr>
        <p:spPr>
          <a:xfrm>
            <a:off x="1043608" y="1491630"/>
            <a:ext cx="6912768" cy="216443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s-GT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4587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074" name="AutoShape 2" descr="Resultado de imagen para Mairena Liseth Rios Truji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042850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ltado de imagen para CICIG"/>
          <p:cNvPicPr/>
          <p:nvPr/>
        </p:nvPicPr>
        <p:blipFill>
          <a:blip r:embed="rId3" cstate="print">
            <a:lum bright="70000" contrast="-70000"/>
          </a:blip>
          <a:srcRect l="78551" r="2303"/>
          <a:stretch>
            <a:fillRect/>
          </a:stretch>
        </p:blipFill>
        <p:spPr bwMode="auto">
          <a:xfrm>
            <a:off x="2483768" y="987574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9"/>
          <p:cNvSpPr/>
          <p:nvPr/>
        </p:nvSpPr>
        <p:spPr>
          <a:xfrm>
            <a:off x="755576" y="195486"/>
            <a:ext cx="7992888" cy="7920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GT" sz="32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1" name="Picture 2" descr="Resultado de imagen para LOGO CIC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607" y="4587974"/>
            <a:ext cx="3481393" cy="613264"/>
          </a:xfrm>
          <a:prstGeom prst="rect">
            <a:avLst/>
          </a:prstGeom>
          <a:noFill/>
        </p:spPr>
      </p:pic>
      <p:sp>
        <p:nvSpPr>
          <p:cNvPr id="12" name="Round Diagonal Corner Rectangle 11"/>
          <p:cNvSpPr/>
          <p:nvPr/>
        </p:nvSpPr>
        <p:spPr>
          <a:xfrm>
            <a:off x="1259632" y="2095955"/>
            <a:ext cx="6912768" cy="72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Faculties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lang="es-CO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259632" y="2951290"/>
            <a:ext cx="8028384" cy="72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es-GT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7544" y="267494"/>
            <a:ext cx="8208912" cy="1008112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Commision against Impunity in Guatemala</a:t>
            </a:r>
          </a:p>
          <a:p>
            <a:pPr algn="ctr"/>
            <a:r>
              <a:rPr lang="pt-BR" sz="3200" b="1" dirty="0" smtClean="0"/>
              <a:t>-CICIG-</a:t>
            </a:r>
            <a:endParaRPr lang="pt-BR" sz="3200" b="1" dirty="0"/>
          </a:p>
        </p:txBody>
      </p:sp>
      <p:sp>
        <p:nvSpPr>
          <p:cNvPr id="9" name="Round Diagonal Corner Rectangle 11"/>
          <p:cNvSpPr/>
          <p:nvPr/>
        </p:nvSpPr>
        <p:spPr>
          <a:xfrm>
            <a:off x="1259632" y="1350214"/>
            <a:ext cx="6912768" cy="72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s-CO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259632" y="3651870"/>
            <a:ext cx="8028384" cy="72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Prosecutor´s</a:t>
            </a:r>
            <a:r>
              <a:rPr lang="es-G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Office</a:t>
            </a:r>
          </a:p>
          <a:p>
            <a:endParaRPr lang="es-CO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72198" y="142858"/>
            <a:ext cx="26432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u="sng" dirty="0" smtClean="0">
                <a:latin typeface="+mj-lt"/>
                <a:ea typeface="Calibri" pitchFamily="34" charset="0"/>
                <a:cs typeface="Times New Roman" pitchFamily="18" charset="0"/>
              </a:rPr>
              <a:t>FACTS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8315" y="32174"/>
            <a:ext cx="5335773" cy="595360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CASE UNDER INVESTIGATION BY SPECIAL PROSECUTOR’S OFFICE FOR CICIG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 descr="Resultado de imagen para LOGO CIC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30236"/>
            <a:ext cx="3481393" cy="61326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800"/>
            <a:ext cx="2676266" cy="1713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8"/>
            <a:ext cx="2092733" cy="2240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71618"/>
            <a:ext cx="2730658" cy="2047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500180"/>
            <a:ext cx="1769165" cy="1967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714744" y="3500444"/>
            <a:ext cx="2296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JUVENILE JUDGE</a:t>
            </a:r>
          </a:p>
          <a:p>
            <a:pPr algn="ctr"/>
            <a:r>
              <a:rPr lang="es-CO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“CHILD LAUNDERING”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1538" y="4643452"/>
            <a:ext cx="21431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ILLEGAL ADOPTION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8662" y="714362"/>
            <a:ext cx="2214578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VICTIM´S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8F8-A7C8-4495-8DB5-1B320901484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2 Imagen" descr="LOGO CICIG-PANTONE 7462C 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14300"/>
            <a:ext cx="2819400" cy="3429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71550"/>
            <a:ext cx="2659364" cy="1754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:\Departmental Folders\Investigaciones\Investigaciones Abiertas\FECI\Primavera\Proceso Penal\Pruebas Debate\ANEXOS COMPU Y CORREOS MARVIN BRAN\ANEXO 6\Picture Package\'06_11_18_01\DCIM\101MSDCF\!SC00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71550"/>
            <a:ext cx="2750129" cy="1704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55502" b="46290"/>
          <a:stretch>
            <a:fillRect/>
          </a:stretch>
        </p:blipFill>
        <p:spPr bwMode="auto">
          <a:xfrm>
            <a:off x="1043608" y="3147814"/>
            <a:ext cx="2376264" cy="1456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123479"/>
            <a:ext cx="42484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err="1" smtClean="0"/>
              <a:t>Angelí</a:t>
            </a:r>
            <a:r>
              <a:rPr lang="es-GT" sz="1400" dirty="0" smtClean="0"/>
              <a:t> </a:t>
            </a:r>
            <a:r>
              <a:rPr lang="es-GT" sz="1400" dirty="0" err="1" smtClean="0"/>
              <a:t>Liseth</a:t>
            </a:r>
            <a:r>
              <a:rPr lang="es-GT" sz="1400" dirty="0" smtClean="0"/>
              <a:t> Hernández Rodríguez</a:t>
            </a:r>
          </a:p>
          <a:p>
            <a:pPr algn="ctr"/>
            <a:r>
              <a:rPr lang="es-GT" sz="1400" dirty="0" smtClean="0"/>
              <a:t>VICTIM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257175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1 </a:t>
            </a:r>
            <a:r>
              <a:rPr lang="en-US" sz="1100" dirty="0" smtClean="0"/>
              <a:t>week after she was kidnapped</a:t>
            </a:r>
            <a:r>
              <a:rPr lang="es-GT" sz="1100" dirty="0" smtClean="0"/>
              <a:t>.</a:t>
            </a:r>
            <a:endParaRPr lang="es-GT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71261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5 </a:t>
            </a:r>
            <a:r>
              <a:rPr lang="en-US" sz="1100" dirty="0" smtClean="0"/>
              <a:t>months after she was kidnapped</a:t>
            </a:r>
            <a:r>
              <a:rPr lang="es-GT" sz="1100" dirty="0" smtClean="0"/>
              <a:t>.</a:t>
            </a:r>
            <a:endParaRPr lang="es-GT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2571750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One and a half year after she was kidnapped</a:t>
            </a:r>
            <a:r>
              <a:rPr lang="es-GT" sz="1100" dirty="0" smtClean="0"/>
              <a:t>.</a:t>
            </a:r>
            <a:endParaRPr lang="es-GT" sz="1100" dirty="0"/>
          </a:p>
        </p:txBody>
      </p:sp>
      <p:pic>
        <p:nvPicPr>
          <p:cNvPr id="2050" name="Picture 2" descr="C:\Users\fgalvez\Downloads\IMG_3858.JPG"/>
          <p:cNvPicPr>
            <a:picLocks noChangeAspect="1" noChangeArrowheads="1"/>
          </p:cNvPicPr>
          <p:nvPr/>
        </p:nvPicPr>
        <p:blipFill>
          <a:blip r:embed="rId6" cstate="print"/>
          <a:srcRect l="8001" t="22001" r="14301" b="9401"/>
          <a:stretch>
            <a:fillRect/>
          </a:stretch>
        </p:blipFill>
        <p:spPr bwMode="auto">
          <a:xfrm>
            <a:off x="5148064" y="3075806"/>
            <a:ext cx="2502645" cy="1657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64088" y="4712613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8 </a:t>
            </a:r>
            <a:r>
              <a:rPr lang="en-US" sz="1100" dirty="0" smtClean="0"/>
              <a:t>years after she was kidnapped</a:t>
            </a:r>
            <a:r>
              <a:rPr lang="es-GT" sz="1100" dirty="0" smtClean="0"/>
              <a:t>.</a:t>
            </a:r>
          </a:p>
          <a:p>
            <a:pPr algn="ctr"/>
            <a:r>
              <a:rPr lang="es-GT" sz="1100" dirty="0" smtClean="0"/>
              <a:t>CBS News</a:t>
            </a:r>
            <a:endParaRPr lang="es-G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LOGO CIC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07" y="4530236"/>
            <a:ext cx="3481393" cy="613264"/>
          </a:xfrm>
          <a:prstGeom prst="rect">
            <a:avLst/>
          </a:prstGeom>
          <a:noFill/>
        </p:spPr>
      </p:pic>
      <p:sp>
        <p:nvSpPr>
          <p:cNvPr id="4" name="Round Diagonal Corner Rectangle 3"/>
          <p:cNvSpPr/>
          <p:nvPr/>
        </p:nvSpPr>
        <p:spPr>
          <a:xfrm>
            <a:off x="107504" y="123478"/>
            <a:ext cx="4327661" cy="504056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CRIMINAL NETWORK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033" t="6239" r="4033" b="7607"/>
          <a:stretch>
            <a:fillRect/>
          </a:stretch>
        </p:blipFill>
        <p:spPr bwMode="auto">
          <a:xfrm>
            <a:off x="251520" y="627534"/>
            <a:ext cx="8496944" cy="401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315" y="32174"/>
            <a:ext cx="5335773" cy="595360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CASE UNDER INVESTIGATION BY SPECIAL PROSECUTOR’S OFFICE FOR CICIG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Resultado de imagen para LOGO CIC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07" y="4530236"/>
            <a:ext cx="3481393" cy="6132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87574"/>
            <a:ext cx="2931043" cy="3275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55526"/>
            <a:ext cx="2642975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1347614"/>
            <a:ext cx="223224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“ASOCIACIÓN CIVIL  PRIMAVERA”</a:t>
            </a:r>
          </a:p>
          <a:p>
            <a:endParaRPr lang="es-GT" dirty="0" smtClean="0"/>
          </a:p>
          <a:p>
            <a:pPr>
              <a:buFont typeface="Arial" pitchFamily="34" charset="0"/>
              <a:buChar char="•"/>
            </a:pPr>
            <a:r>
              <a:rPr lang="es-GT" sz="1400" dirty="0" smtClean="0"/>
              <a:t> Criminal </a:t>
            </a:r>
            <a:r>
              <a:rPr lang="es-GT" sz="1400" dirty="0" err="1" smtClean="0"/>
              <a:t>network</a:t>
            </a:r>
            <a:r>
              <a:rPr lang="es-GT" sz="1400" dirty="0" smtClean="0"/>
              <a:t> </a:t>
            </a:r>
          </a:p>
          <a:p>
            <a:endParaRPr lang="es-GT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CHARGED 12 GUATEMALAN CITIZENS WITH CONSPIRACY, ILLEGAL ADOPTION, TRAFFICKING IN PERSONS AND  USE OF COUNTERFEIT DOCUMENT/FRAUD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1347614"/>
            <a:ext cx="9144000" cy="927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TextBox 30"/>
          <p:cNvSpPr txBox="1"/>
          <p:nvPr/>
        </p:nvSpPr>
        <p:spPr>
          <a:xfrm>
            <a:off x="2771800" y="771550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58043" y="1548760"/>
            <a:ext cx="2051720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 DIRECTOR OF A.P.</a:t>
            </a:r>
          </a:p>
          <a:p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Susana </a:t>
            </a:r>
            <a:r>
              <a:rPr lang="es-CO" sz="11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Luarca</a:t>
            </a:r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Saracho</a:t>
            </a:r>
            <a:endParaRPr lang="es-CO" sz="11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Directora Asociación Primavera</a:t>
            </a:r>
            <a:endParaRPr lang="es-CO" sz="11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03848" y="1419622"/>
            <a:ext cx="12079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18 YEARS IN PRISON</a:t>
            </a:r>
          </a:p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TRAFFICKING IN PERSONS</a:t>
            </a:r>
          </a:p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CONSPIRACY</a:t>
            </a:r>
            <a:endParaRPr lang="es-C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4411" y="2337369"/>
            <a:ext cx="9144000" cy="893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Rectangle 58"/>
          <p:cNvSpPr/>
          <p:nvPr/>
        </p:nvSpPr>
        <p:spPr>
          <a:xfrm>
            <a:off x="1062577" y="2516634"/>
            <a:ext cx="204718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JUVENILE JUDGE</a:t>
            </a:r>
          </a:p>
          <a:p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Mario Fernando Peralta </a:t>
            </a:r>
            <a:r>
              <a:rPr lang="es-CO" sz="11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Azurdia</a:t>
            </a:r>
            <a:endParaRPr lang="es-CO" sz="11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87824" y="2499742"/>
            <a:ext cx="1816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4 YEARS IN PRISON</a:t>
            </a:r>
          </a:p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PREVARICATION</a:t>
            </a:r>
            <a:endParaRPr lang="es-CO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4411" y="3317384"/>
            <a:ext cx="9144000" cy="927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Rectangle 62"/>
          <p:cNvSpPr/>
          <p:nvPr/>
        </p:nvSpPr>
        <p:spPr>
          <a:xfrm>
            <a:off x="1012646" y="3533298"/>
            <a:ext cx="2047186" cy="577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REPRESENTATIVE CASA HOGAR</a:t>
            </a:r>
          </a:p>
          <a:p>
            <a:pPr algn="ctr"/>
            <a:r>
              <a:rPr lang="es-CO" sz="105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Enriqueta Francisca Noriega Cano </a:t>
            </a:r>
            <a:endParaRPr lang="es-CO" sz="105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09456" y="3567137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1200" dirty="0"/>
              <a:t> </a:t>
            </a:r>
            <a:endParaRPr lang="es-CO" sz="1200" dirty="0">
              <a:latin typeface="Candara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474592" y="1328425"/>
            <a:ext cx="0" cy="9275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74592" y="2331400"/>
            <a:ext cx="0" cy="8936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74592" y="3315525"/>
            <a:ext cx="0" cy="9275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 Diagonal Corner Rectangle 72"/>
          <p:cNvSpPr/>
          <p:nvPr/>
        </p:nvSpPr>
        <p:spPr>
          <a:xfrm>
            <a:off x="28315" y="32174"/>
            <a:ext cx="5407781" cy="667368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Candara" pitchFamily="34" charset="0"/>
              </a:rPr>
              <a:t>CONVICTIONS IN THE PRIMAVERA ASSOCIATION </a:t>
            </a:r>
          </a:p>
          <a:p>
            <a:r>
              <a:rPr lang="en-US" sz="1600" b="1" dirty="0" smtClean="0">
                <a:latin typeface="Candara" pitchFamily="34" charset="0"/>
              </a:rPr>
              <a:t>CASE 2009 - 2015</a:t>
            </a:r>
            <a:endParaRPr lang="pt-BR" sz="1600" b="1" dirty="0">
              <a:latin typeface="Candara" pitchFamily="34" charset="0"/>
            </a:endParaRPr>
          </a:p>
        </p:txBody>
      </p:sp>
      <p:pic>
        <p:nvPicPr>
          <p:cNvPr id="23" name="Picture 2" descr="Resultado de imagen para LOGO CIC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607" y="4530236"/>
            <a:ext cx="3481393" cy="613264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3203848" y="343584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 YEARS IN PRISON</a:t>
            </a:r>
          </a:p>
          <a:p>
            <a:pPr algn="ctr"/>
            <a:r>
              <a:rPr lang="en-US" sz="1000" dirty="0" smtClean="0"/>
              <a:t>TRAFFICKING IN PERSONS</a:t>
            </a:r>
          </a:p>
          <a:p>
            <a:pPr algn="ctr"/>
            <a:r>
              <a:rPr lang="en-US" sz="1000" dirty="0" smtClean="0"/>
              <a:t>CONSPIRACY</a:t>
            </a:r>
            <a:endParaRPr lang="es-ES" sz="1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491880" y="771550"/>
            <a:ext cx="23762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ndara" pitchFamily="34" charset="0"/>
              </a:rPr>
              <a:t>CONVICTIONS</a:t>
            </a:r>
            <a:endParaRPr lang="es-ES" b="1" dirty="0" smtClean="0"/>
          </a:p>
        </p:txBody>
      </p:sp>
      <p:sp>
        <p:nvSpPr>
          <p:cNvPr id="29" name="Rectangle 49"/>
          <p:cNvSpPr/>
          <p:nvPr/>
        </p:nvSpPr>
        <p:spPr>
          <a:xfrm>
            <a:off x="5796136" y="1491630"/>
            <a:ext cx="174169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4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Notary</a:t>
            </a:r>
            <a:endParaRPr lang="es-CO" sz="14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1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Raúl </a:t>
            </a:r>
            <a:r>
              <a:rPr lang="es-CO" sz="14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Ticún</a:t>
            </a:r>
            <a:r>
              <a:rPr lang="es-CO" sz="1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4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Urías</a:t>
            </a:r>
            <a:endParaRPr lang="es-CO" sz="1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56"/>
          <p:cNvSpPr/>
          <p:nvPr/>
        </p:nvSpPr>
        <p:spPr>
          <a:xfrm>
            <a:off x="7812360" y="1347614"/>
            <a:ext cx="120793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8 YEARS IN PRISON</a:t>
            </a:r>
          </a:p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TRAFFICKING IN PERSONS</a:t>
            </a:r>
          </a:p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CONSPIRACY</a:t>
            </a:r>
            <a:endParaRPr lang="es-CO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58"/>
          <p:cNvSpPr/>
          <p:nvPr/>
        </p:nvSpPr>
        <p:spPr>
          <a:xfrm>
            <a:off x="5796136" y="2427734"/>
            <a:ext cx="174169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ALLEGED MOTHER</a:t>
            </a:r>
          </a:p>
          <a:p>
            <a:r>
              <a:rPr lang="es-CO" sz="11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Sandra Noemí Maldonado Velásquez</a:t>
            </a:r>
          </a:p>
          <a:p>
            <a:endParaRPr lang="es-CO" sz="11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60"/>
          <p:cNvSpPr/>
          <p:nvPr/>
        </p:nvSpPr>
        <p:spPr>
          <a:xfrm>
            <a:off x="7668344" y="2427734"/>
            <a:ext cx="1255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16 YEARS IN PRISON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TRAFFICKING IN PERSONS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CONSPIRACY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OF COUNTERFEIT DOCUMENTS</a:t>
            </a:r>
            <a:endParaRPr lang="es-CO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62"/>
          <p:cNvSpPr/>
          <p:nvPr/>
        </p:nvSpPr>
        <p:spPr>
          <a:xfrm>
            <a:off x="5999473" y="3480601"/>
            <a:ext cx="170786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400" b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Notary</a:t>
            </a:r>
            <a:endParaRPr lang="es-CO" sz="1400" b="1" dirty="0" smtClean="0">
              <a:solidFill>
                <a:schemeClr val="bg2">
                  <a:lumMod val="10000"/>
                </a:schemeClr>
              </a:solidFill>
              <a:latin typeface="Candara" pitchFamily="34" charset="0"/>
            </a:endParaRPr>
          </a:p>
          <a:p>
            <a:r>
              <a:rPr lang="es-CO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Saúl Vinicio</a:t>
            </a:r>
            <a:endParaRPr lang="es-CO" sz="1400" b="1" dirty="0">
              <a:solidFill>
                <a:schemeClr val="bg2">
                  <a:lumMod val="10000"/>
                </a:schemeClr>
              </a:solidFill>
              <a:latin typeface="Candara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812360" y="3363838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 YEARS IN PRISON</a:t>
            </a:r>
          </a:p>
          <a:p>
            <a:pPr algn="ctr"/>
            <a:r>
              <a:rPr lang="en-US" sz="1000" dirty="0" smtClean="0"/>
              <a:t>IRREGULAR PROCEEDING OF ADOPTION</a:t>
            </a:r>
            <a:endParaRPr lang="es-ES" sz="10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 l="20498" t="23958" r="58419" b="26042"/>
          <a:stretch>
            <a:fillRect/>
          </a:stretch>
        </p:blipFill>
        <p:spPr bwMode="auto">
          <a:xfrm>
            <a:off x="0" y="1347614"/>
            <a:ext cx="914400" cy="9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5726"/>
            <a:ext cx="94918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 l="30454" t="37500" r="54319" b="26042"/>
          <a:stretch>
            <a:fillRect/>
          </a:stretch>
        </p:blipFill>
        <p:spPr bwMode="auto">
          <a:xfrm>
            <a:off x="0" y="3363838"/>
            <a:ext cx="899592" cy="84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347614"/>
            <a:ext cx="977016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355726"/>
            <a:ext cx="885825" cy="87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291830"/>
            <a:ext cx="84971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44589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-4411" y="1328425"/>
            <a:ext cx="9144000" cy="927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Rectangle 49"/>
          <p:cNvSpPr/>
          <p:nvPr/>
        </p:nvSpPr>
        <p:spPr>
          <a:xfrm>
            <a:off x="1058043" y="1548760"/>
            <a:ext cx="205172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RECRUITER</a:t>
            </a:r>
          </a:p>
          <a:p>
            <a:r>
              <a:rPr lang="es-CO" sz="12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Marvin</a:t>
            </a:r>
            <a:r>
              <a:rPr lang="es-CO" sz="12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Josué Bran Galindo</a:t>
            </a:r>
            <a:endParaRPr lang="es-CO" sz="12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5856" y="1419622"/>
            <a:ext cx="12079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FUGITIVE</a:t>
            </a:r>
          </a:p>
          <a:p>
            <a:pPr algn="ctr"/>
            <a:r>
              <a:rPr lang="es-CO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TRAFFICKING IN PERSONS</a:t>
            </a:r>
            <a:endParaRPr lang="es-CO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4411" y="2337369"/>
            <a:ext cx="9144000" cy="893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Rectangle 58"/>
          <p:cNvSpPr/>
          <p:nvPr/>
        </p:nvSpPr>
        <p:spPr>
          <a:xfrm>
            <a:off x="1062577" y="2516634"/>
            <a:ext cx="204718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4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Notary</a:t>
            </a:r>
            <a:endParaRPr lang="es-CO" sz="14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1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 Beatriz Valle Flores</a:t>
            </a:r>
            <a:endParaRPr lang="es-CO" sz="1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87824" y="2355726"/>
            <a:ext cx="15841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22 YEARS IN PRISON</a:t>
            </a:r>
          </a:p>
          <a:p>
            <a:pPr algn="ctr"/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TRAFFICKING IN PERSONS, CONSPIRACY, USE OF COUNTERFEIT DOCUMENTS</a:t>
            </a:r>
          </a:p>
          <a:p>
            <a:pPr algn="ctr"/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REPENTANT</a:t>
            </a:r>
            <a:endParaRPr lang="es-CO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4411" y="3317384"/>
            <a:ext cx="4720427" cy="927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Rectangle 62"/>
          <p:cNvSpPr/>
          <p:nvPr/>
        </p:nvSpPr>
        <p:spPr>
          <a:xfrm>
            <a:off x="1062577" y="3533298"/>
            <a:ext cx="2047186" cy="5078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LAWYER OF STATE ATTORNEY-GENERAL´S OFFICE</a:t>
            </a:r>
          </a:p>
          <a:p>
            <a:r>
              <a:rPr lang="es-CO" sz="9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César Augusto Galicia </a:t>
            </a:r>
            <a:r>
              <a:rPr lang="es-CO" sz="9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Prera</a:t>
            </a:r>
            <a:endParaRPr lang="es-CO" sz="9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09456" y="3567137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1200" dirty="0"/>
              <a:t> </a:t>
            </a:r>
            <a:endParaRPr lang="es-CO" sz="1200" dirty="0">
              <a:latin typeface="Candara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474592" y="1328425"/>
            <a:ext cx="0" cy="9275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74592" y="2331400"/>
            <a:ext cx="0" cy="8936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74592" y="3315525"/>
            <a:ext cx="0" cy="9275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Resultado de imagen para LOGO CIC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607" y="4530236"/>
            <a:ext cx="3481393" cy="613264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3359655" y="3532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347864" y="3363838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 YEARS IN PRISON</a:t>
            </a:r>
          </a:p>
          <a:p>
            <a:pPr algn="ctr"/>
            <a:r>
              <a:rPr lang="en-US" sz="1000" dirty="0" smtClean="0"/>
              <a:t>BREACH OF PROFESSIONAL DUTY</a:t>
            </a:r>
            <a:endParaRPr lang="es-ES" sz="1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491880" y="843558"/>
            <a:ext cx="23762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ndara" pitchFamily="34" charset="0"/>
              </a:rPr>
              <a:t>CONVICTIONS</a:t>
            </a:r>
            <a:endParaRPr lang="es-ES" b="1" dirty="0"/>
          </a:p>
        </p:txBody>
      </p:sp>
      <p:sp>
        <p:nvSpPr>
          <p:cNvPr id="29" name="Rectangle 49"/>
          <p:cNvSpPr/>
          <p:nvPr/>
        </p:nvSpPr>
        <p:spPr>
          <a:xfrm>
            <a:off x="5999473" y="1472091"/>
            <a:ext cx="1741693" cy="800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LAWYER OF STATE ATTORNEY-GENERAL´S OFFICE</a:t>
            </a:r>
          </a:p>
          <a:p>
            <a:r>
              <a:rPr lang="es-CO" sz="1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Mairena </a:t>
            </a:r>
            <a:r>
              <a:rPr lang="es-CO" sz="1400" b="1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Liseth</a:t>
            </a:r>
            <a:r>
              <a:rPr lang="es-CO" sz="1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Ríos Trujillo</a:t>
            </a:r>
            <a:endParaRPr lang="es-CO" sz="1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58"/>
          <p:cNvSpPr/>
          <p:nvPr/>
        </p:nvSpPr>
        <p:spPr>
          <a:xfrm>
            <a:off x="5999473" y="2516634"/>
            <a:ext cx="1741693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LAWYER OF STATE ATTORNEY-GENERAL´S OFFICE</a:t>
            </a:r>
          </a:p>
          <a:p>
            <a:r>
              <a:rPr lang="es-CO" sz="1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Tulio España</a:t>
            </a:r>
            <a:endParaRPr lang="es-CO" sz="1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 l="20497" t="25000" r="59005" b="26042"/>
          <a:stretch>
            <a:fillRect/>
          </a:stretch>
        </p:blipFill>
        <p:spPr bwMode="auto">
          <a:xfrm>
            <a:off x="107504" y="1347614"/>
            <a:ext cx="849183" cy="8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 l="35724" t="47917" r="53734" b="28125"/>
          <a:stretch>
            <a:fillRect/>
          </a:stretch>
        </p:blipFill>
        <p:spPr bwMode="auto">
          <a:xfrm>
            <a:off x="107504" y="2355726"/>
            <a:ext cx="762000" cy="7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 l="35725" t="52083" r="53148" b="21875"/>
          <a:stretch>
            <a:fillRect/>
          </a:stretch>
        </p:blipFill>
        <p:spPr bwMode="auto">
          <a:xfrm>
            <a:off x="4644008" y="2355726"/>
            <a:ext cx="843880" cy="8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uadroTexto 23"/>
          <p:cNvSpPr txBox="1"/>
          <p:nvPr/>
        </p:nvSpPr>
        <p:spPr>
          <a:xfrm>
            <a:off x="7812360" y="2355726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 YEARS IN PRISON</a:t>
            </a:r>
          </a:p>
          <a:p>
            <a:pPr algn="ctr"/>
            <a:r>
              <a:rPr lang="en-US" sz="1000" dirty="0" smtClean="0"/>
              <a:t>BREACH OF PROFESSIONAL DUTY</a:t>
            </a:r>
            <a:endParaRPr lang="es-ES" sz="1000" dirty="0"/>
          </a:p>
        </p:txBody>
      </p:sp>
      <p:sp>
        <p:nvSpPr>
          <p:cNvPr id="31" name="CuadroTexto 23"/>
          <p:cNvSpPr txBox="1"/>
          <p:nvPr/>
        </p:nvSpPr>
        <p:spPr>
          <a:xfrm>
            <a:off x="7884368" y="1419622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 YEARS IN PRISON</a:t>
            </a:r>
          </a:p>
          <a:p>
            <a:pPr algn="ctr"/>
            <a:r>
              <a:rPr lang="en-US" sz="1000" dirty="0" smtClean="0"/>
              <a:t>BREACH OF PROFESSIONAL DUTY</a:t>
            </a:r>
            <a:endParaRPr lang="es-ES" sz="1000" dirty="0"/>
          </a:p>
        </p:txBody>
      </p:sp>
      <p:sp>
        <p:nvSpPr>
          <p:cNvPr id="34" name="Round Diagonal Corner Rectangle 33"/>
          <p:cNvSpPr/>
          <p:nvPr/>
        </p:nvSpPr>
        <p:spPr>
          <a:xfrm>
            <a:off x="28315" y="32174"/>
            <a:ext cx="5407781" cy="667368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Candara" pitchFamily="34" charset="0"/>
              </a:rPr>
              <a:t>CONVICTIONS IN THE PRIMAVERA ASSOCIATION </a:t>
            </a:r>
          </a:p>
          <a:p>
            <a:r>
              <a:rPr lang="en-US" sz="1600" b="1" dirty="0" smtClean="0">
                <a:latin typeface="Candara" pitchFamily="34" charset="0"/>
              </a:rPr>
              <a:t>CASE 2009 - 2015</a:t>
            </a:r>
            <a:endParaRPr lang="pt-BR" sz="16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4589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8F8-A7C8-4495-8DB5-1B320901484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2" descr="Resultado de imagen para LOGO CIC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07" y="4530236"/>
            <a:ext cx="3481393" cy="613264"/>
          </a:xfrm>
          <a:prstGeom prst="rect">
            <a:avLst/>
          </a:prstGeom>
          <a:noFill/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07504" y="3219822"/>
            <a:ext cx="8008019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“Quizá no hay indicadores sociales más claros que hablen sobre el desarrollo de un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país </a:t>
            </a:r>
            <a:r>
              <a:rPr kumimoji="0" lang="es-MX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que </a:t>
            </a:r>
            <a:r>
              <a:rPr kumimoji="0" lang="es-MX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aquéllos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referidos a la niñez, en ellos se traslucen la salud o la enfermedad de un pueblo, en ellos quedan claramente reflejados los equilibrios o desequilibrios de una sociedad”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Monseñor Juan José </a:t>
            </a:r>
            <a:r>
              <a:rPr kumimoji="0" lang="es-GT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Gerardi</a:t>
            </a:r>
            <a:endParaRPr kumimoji="0" lang="es-GT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AutoShape 2" descr="Resultado de imagen para Mairena Liseth Rios Truji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2" name="Picture 4" descr="Resultado de imagen para Mairena Liseth Rios Truji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1510"/>
            <a:ext cx="2880319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79512" y="228371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100" b="1" dirty="0" err="1" smtClean="0"/>
              <a:t>Loyda</a:t>
            </a:r>
            <a:r>
              <a:rPr lang="es-GT" sz="1100" b="1" dirty="0" smtClean="0"/>
              <a:t> Elizabeth </a:t>
            </a:r>
            <a:r>
              <a:rPr lang="es-GT" sz="1100" b="1" dirty="0" smtClean="0"/>
              <a:t>Rodríguez</a:t>
            </a:r>
            <a:endParaRPr lang="es-GT" sz="1100" b="1" dirty="0" smtClean="0"/>
          </a:p>
        </p:txBody>
      </p:sp>
      <p:pic>
        <p:nvPicPr>
          <p:cNvPr id="1026" name="Picture 2" descr="C:\Users\fgalvez\Downloads\IMG_3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765" y="555526"/>
            <a:ext cx="2976331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fgalvez\Downloads\IMG_3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781" y="322913"/>
            <a:ext cx="209852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084168" y="2931790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100" b="1" dirty="0" smtClean="0"/>
              <a:t>Familia Hernández Rodríguez</a:t>
            </a:r>
            <a:endParaRPr lang="es-GT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5002" y="2822201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100" b="1" dirty="0" smtClean="0"/>
              <a:t>                   </a:t>
            </a:r>
            <a:r>
              <a:rPr lang="es-GT" sz="1100" b="1" dirty="0" err="1" smtClean="0"/>
              <a:t>Angelí</a:t>
            </a:r>
            <a:r>
              <a:rPr lang="es-GT" sz="1100" b="1" dirty="0" smtClean="0"/>
              <a:t> </a:t>
            </a:r>
            <a:r>
              <a:rPr lang="es-GT" sz="1100" b="1" dirty="0" err="1" smtClean="0"/>
              <a:t>Liseth</a:t>
            </a:r>
            <a:r>
              <a:rPr lang="es-GT" sz="1100" b="1" dirty="0" smtClean="0"/>
              <a:t> Hernández Rodríguez</a:t>
            </a:r>
            <a:endParaRPr lang="es-GT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664210-447B-403C-BB18-C98D94EF5738}"/>
</file>

<file path=customXml/itemProps2.xml><?xml version="1.0" encoding="utf-8"?>
<ds:datastoreItem xmlns:ds="http://schemas.openxmlformats.org/officeDocument/2006/customXml" ds:itemID="{113F942F-F8B4-4D91-9F9B-304B7A8E6CF5}"/>
</file>

<file path=customXml/itemProps3.xml><?xml version="1.0" encoding="utf-8"?>
<ds:datastoreItem xmlns:ds="http://schemas.openxmlformats.org/officeDocument/2006/customXml" ds:itemID="{3405C30C-B4BD-4145-A93E-3A2BF00D9C52}"/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397</Words>
  <Application>Microsoft Office PowerPoint</Application>
  <PresentationFormat>On-screen Show (16:9)</PresentationFormat>
  <Paragraphs>103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yatehortua</dc:creator>
  <cp:lastModifiedBy>Nekane Lavin</cp:lastModifiedBy>
  <cp:revision>342</cp:revision>
  <dcterms:created xsi:type="dcterms:W3CDTF">2016-11-17T14:52:40Z</dcterms:created>
  <dcterms:modified xsi:type="dcterms:W3CDTF">2017-03-09T13:19:27Z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