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4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72" r:id="rId2"/>
    <p:sldId id="373" r:id="rId3"/>
    <p:sldId id="292" r:id="rId4"/>
    <p:sldId id="364" r:id="rId5"/>
    <p:sldId id="273" r:id="rId6"/>
    <p:sldId id="291" r:id="rId7"/>
    <p:sldId id="328" r:id="rId8"/>
    <p:sldId id="324" r:id="rId9"/>
    <p:sldId id="302" r:id="rId10"/>
    <p:sldId id="304" r:id="rId11"/>
    <p:sldId id="305" r:id="rId12"/>
    <p:sldId id="307" r:id="rId13"/>
    <p:sldId id="308" r:id="rId14"/>
    <p:sldId id="309" r:id="rId15"/>
    <p:sldId id="310" r:id="rId16"/>
    <p:sldId id="311" r:id="rId17"/>
    <p:sldId id="270" r:id="rId18"/>
    <p:sldId id="312" r:id="rId19"/>
    <p:sldId id="326" r:id="rId20"/>
    <p:sldId id="325" r:id="rId21"/>
    <p:sldId id="314" r:id="rId22"/>
    <p:sldId id="316" r:id="rId23"/>
    <p:sldId id="362" r:id="rId24"/>
    <p:sldId id="317" r:id="rId25"/>
    <p:sldId id="370" r:id="rId26"/>
    <p:sldId id="321" r:id="rId27"/>
    <p:sldId id="368" r:id="rId28"/>
    <p:sldId id="332" r:id="rId29"/>
    <p:sldId id="359" r:id="rId30"/>
    <p:sldId id="360" r:id="rId31"/>
    <p:sldId id="340" r:id="rId32"/>
    <p:sldId id="342" r:id="rId33"/>
    <p:sldId id="341" r:id="rId34"/>
    <p:sldId id="366" r:id="rId35"/>
    <p:sldId id="343" r:id="rId36"/>
    <p:sldId id="345" r:id="rId37"/>
    <p:sldId id="365" r:id="rId38"/>
    <p:sldId id="367" r:id="rId39"/>
    <p:sldId id="335" r:id="rId40"/>
    <p:sldId id="347" r:id="rId41"/>
    <p:sldId id="346" r:id="rId42"/>
    <p:sldId id="348" r:id="rId43"/>
    <p:sldId id="336" r:id="rId44"/>
    <p:sldId id="363" r:id="rId45"/>
    <p:sldId id="351" r:id="rId46"/>
    <p:sldId id="369" r:id="rId47"/>
    <p:sldId id="330" r:id="rId48"/>
    <p:sldId id="331" r:id="rId49"/>
    <p:sldId id="289" r:id="rId50"/>
    <p:sldId id="361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CC"/>
    <a:srgbClr val="660033"/>
    <a:srgbClr val="660066"/>
    <a:srgbClr val="000099"/>
    <a:srgbClr val="993300"/>
    <a:srgbClr val="333300"/>
    <a:srgbClr val="663300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openxmlformats.org/officeDocument/2006/relationships/customXml" Target="../customXml/item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6FC19-D95F-41AA-8D77-B8465B18E186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A2891-F5FA-4F0F-9F02-94A576098C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3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A2891-F5FA-4F0F-9F02-94A576098C9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u="sng" dirty="0" smtClean="0">
                <a:solidFill>
                  <a:srgbClr val="0000CC"/>
                </a:solidFill>
              </a:rPr>
              <a:t>Military Justice</a:t>
            </a:r>
          </a:p>
          <a:p>
            <a:pPr algn="ctr">
              <a:buNone/>
            </a:pPr>
            <a:r>
              <a:rPr lang="en-US" sz="5400" b="1" u="sng" dirty="0" smtClean="0">
                <a:solidFill>
                  <a:srgbClr val="0000CC"/>
                </a:solidFill>
              </a:rPr>
              <a:t>South Asian Countries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4724400"/>
            <a:ext cx="472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24 Nov 2014</a:t>
            </a:r>
          </a:p>
          <a:p>
            <a:pPr algn="ctr"/>
            <a:r>
              <a:rPr lang="en-US" sz="3200" b="1" dirty="0" err="1" smtClean="0"/>
              <a:t>Wg</a:t>
            </a:r>
            <a:r>
              <a:rPr lang="en-US" sz="3200" b="1" dirty="0" smtClean="0"/>
              <a:t> Cdr (</a:t>
            </a:r>
            <a:r>
              <a:rPr lang="en-US" sz="3200" b="1" dirty="0" err="1" smtClean="0"/>
              <a:t>Retd</a:t>
            </a:r>
            <a:r>
              <a:rPr lang="en-US" sz="3200" b="1" dirty="0" smtClean="0"/>
              <a:t>) Dr U C </a:t>
            </a:r>
            <a:r>
              <a:rPr lang="en-US" sz="3200" b="1" dirty="0" err="1" smtClean="0"/>
              <a:t>Jha</a:t>
            </a:r>
            <a:endParaRPr lang="en-US" sz="3200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noFill/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0000CC"/>
                </a:solidFill>
              </a:rPr>
              <a:t>Summary punishments (Officers and JCOs</a:t>
            </a:r>
            <a:r>
              <a:rPr lang="en-US" b="1" dirty="0" smtClean="0">
                <a:solidFill>
                  <a:srgbClr val="0000CC"/>
                </a:solidFill>
              </a:rPr>
              <a:t>):</a:t>
            </a:r>
          </a:p>
          <a:p>
            <a:r>
              <a:rPr lang="en-US" b="1" dirty="0" smtClean="0"/>
              <a:t>Forfeiture of service/seniority up to 12 months;</a:t>
            </a:r>
          </a:p>
          <a:p>
            <a:r>
              <a:rPr lang="en-US" b="1" dirty="0" smtClean="0"/>
              <a:t>Stoppage of pay &amp; allowances;</a:t>
            </a:r>
          </a:p>
          <a:p>
            <a:r>
              <a:rPr lang="en-US" b="1" dirty="0" smtClean="0"/>
              <a:t>Reprimand.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00099"/>
                </a:solidFill>
              </a:rPr>
              <a:t>Personnel below JCO rank</a:t>
            </a:r>
            <a:r>
              <a:rPr lang="en-US" b="1" dirty="0" smtClean="0">
                <a:solidFill>
                  <a:srgbClr val="000099"/>
                </a:solidFill>
              </a:rPr>
              <a:t>:</a:t>
            </a:r>
          </a:p>
          <a:p>
            <a:r>
              <a:rPr lang="en-US" b="1" dirty="0" smtClean="0">
                <a:solidFill>
                  <a:srgbClr val="993300"/>
                </a:solidFill>
              </a:rPr>
              <a:t>Imprisonment and detention up to 28 (42) days</a:t>
            </a:r>
            <a:r>
              <a:rPr lang="en-US" b="1" dirty="0" smtClean="0"/>
              <a:t>;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Field Punishment</a:t>
            </a:r>
            <a:r>
              <a:rPr lang="en-US" b="1" dirty="0" smtClean="0"/>
              <a:t>;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Extra duties</a:t>
            </a:r>
            <a:r>
              <a:rPr lang="en-US" b="1" dirty="0" smtClean="0"/>
              <a:t>;</a:t>
            </a:r>
          </a:p>
          <a:p>
            <a:r>
              <a:rPr lang="en-US" b="1" dirty="0" smtClean="0">
                <a:solidFill>
                  <a:srgbClr val="333300"/>
                </a:solidFill>
              </a:rPr>
              <a:t>Fine, deprivation of rank</a:t>
            </a:r>
            <a:r>
              <a:rPr lang="en-US" b="1" dirty="0" smtClean="0"/>
              <a:t>;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Reprimand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G: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1" y="990600"/>
            <a:ext cx="3200400" cy="487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1447800"/>
            <a:ext cx="243840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Rope around post only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5029200"/>
            <a:ext cx="2209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Method of tying feet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5562600"/>
            <a:ext cx="530252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Field Punishment Number One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191000"/>
            <a:ext cx="16764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Bangladesh</a:t>
            </a:r>
          </a:p>
          <a:p>
            <a:r>
              <a:rPr lang="en-US" sz="2400" b="1" dirty="0" smtClean="0"/>
              <a:t>India (AF)</a:t>
            </a:r>
          </a:p>
          <a:p>
            <a:r>
              <a:rPr lang="en-US" sz="2400" b="1" dirty="0" smtClean="0"/>
              <a:t>Nepal </a:t>
            </a:r>
          </a:p>
          <a:p>
            <a:r>
              <a:rPr lang="en-US" sz="2400" b="1" dirty="0" smtClean="0"/>
              <a:t>Pakistan</a:t>
            </a:r>
          </a:p>
          <a:p>
            <a:r>
              <a:rPr lang="en-US" sz="2400" b="1" dirty="0" smtClean="0"/>
              <a:t>Sri Lanka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715000" cy="944562"/>
          </a:xfrm>
          <a:noFill/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cs typeface="Times New Roman" pitchFamily="18" charset="0"/>
              </a:rPr>
              <a:t>B. Court Martial</a:t>
            </a:r>
            <a:endParaRPr lang="en-US" sz="3200" b="1" u="sng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798"/>
          <a:ext cx="8229600" cy="48006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920"/>
                <a:gridCol w="1645920"/>
                <a:gridCol w="1508760"/>
                <a:gridCol w="1905000"/>
                <a:gridCol w="1524000"/>
              </a:tblGrid>
              <a:tr h="1342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General Court Martial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District Court Martial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993300"/>
                          </a:solidFill>
                        </a:rPr>
                        <a:t>Summary/Field General Court Martial</a:t>
                      </a:r>
                      <a:endParaRPr lang="en-US" sz="2000" dirty="0">
                        <a:solidFill>
                          <a:srgbClr val="9933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993300"/>
                          </a:solidFill>
                        </a:rPr>
                        <a:t>Summary Court Martial</a:t>
                      </a:r>
                      <a:endParaRPr lang="en-US" sz="2000" dirty="0">
                        <a:solidFill>
                          <a:srgbClr val="9933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161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Bangladesh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9161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India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9161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Nepal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9161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Pakistan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9161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Sri Lanka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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X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562600"/>
          </a:xfrm>
          <a:noFill/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00CC"/>
                </a:solidFill>
              </a:rPr>
              <a:t>General </a:t>
            </a:r>
            <a:r>
              <a:rPr lang="en-US" sz="3400" b="1" dirty="0" smtClean="0">
                <a:solidFill>
                  <a:srgbClr val="800000"/>
                </a:solidFill>
              </a:rPr>
              <a:t>and </a:t>
            </a:r>
            <a:r>
              <a:rPr lang="en-US" sz="3400" b="1" dirty="0" smtClean="0">
                <a:solidFill>
                  <a:srgbClr val="0000CC"/>
                </a:solidFill>
              </a:rPr>
              <a:t>Summary General Court Martial </a:t>
            </a:r>
            <a:r>
              <a:rPr lang="en-US" sz="3400" b="1" dirty="0" smtClean="0">
                <a:solidFill>
                  <a:srgbClr val="800000"/>
                </a:solidFill>
              </a:rPr>
              <a:t>can award death sentence (</a:t>
            </a:r>
            <a:r>
              <a:rPr lang="en-US" sz="3400" b="1" dirty="0" smtClean="0"/>
              <a:t>except Nepal</a:t>
            </a:r>
            <a:r>
              <a:rPr lang="en-US" sz="3400" b="1" dirty="0" smtClean="0">
                <a:solidFill>
                  <a:srgbClr val="800000"/>
                </a:solidFill>
              </a:rPr>
              <a:t>). </a:t>
            </a:r>
          </a:p>
          <a:p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Pakistan a military offender can be stoned to death: AA s 60/70/ 80.</a:t>
            </a:r>
          </a:p>
          <a:p>
            <a:r>
              <a:rPr lang="en-US" sz="3400" b="1" dirty="0" smtClean="0">
                <a:solidFill>
                  <a:srgbClr val="663300"/>
                </a:solidFill>
              </a:rPr>
              <a:t>In Nepal a GCM may award </a:t>
            </a:r>
            <a:r>
              <a:rPr lang="en-US" sz="3400" b="1" dirty="0" smtClean="0">
                <a:solidFill>
                  <a:srgbClr val="0000CC"/>
                </a:solidFill>
              </a:rPr>
              <a:t>life imprisonment and confiscation of the entire share of the ancestral property  </a:t>
            </a:r>
            <a:r>
              <a:rPr lang="en-US" sz="3400" b="1" dirty="0" smtClean="0">
                <a:solidFill>
                  <a:srgbClr val="663300"/>
                </a:solidFill>
              </a:rPr>
              <a:t>(offences relating to the enemy, mutiny and desertion). </a:t>
            </a:r>
            <a:endParaRPr lang="en-US" sz="34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Other punishments in descending order</a:t>
            </a:r>
            <a:r>
              <a:rPr lang="en-US" b="1" dirty="0" smtClean="0"/>
              <a:t>:  </a:t>
            </a:r>
          </a:p>
          <a:p>
            <a:r>
              <a:rPr lang="en-US" b="1" dirty="0" smtClean="0">
                <a:solidFill>
                  <a:srgbClr val="333300"/>
                </a:solidFill>
              </a:rPr>
              <a:t>Amputation of hand, foot or both (in Pakistan);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Life imprisonment; 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Imprisonment up to 14 years;</a:t>
            </a:r>
          </a:p>
          <a:p>
            <a:r>
              <a:rPr lang="en-US" b="1" dirty="0" smtClean="0">
                <a:solidFill>
                  <a:srgbClr val="333300"/>
                </a:solidFill>
              </a:rPr>
              <a:t>Whipping (in Pakistan); 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Cashiering in the case of officers;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Dismissal; 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Field punishment;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Reduction to ranks and forfeiture of service;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Stoppage of pay &amp; allowances;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Reprimand.</a:t>
            </a:r>
            <a:endParaRPr lang="en-US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Trial in GCM and DCM</a:t>
            </a:r>
            <a:endParaRPr lang="en-US" b="1" dirty="0" smtClean="0"/>
          </a:p>
          <a:p>
            <a:r>
              <a:rPr lang="en-US" b="1" dirty="0" smtClean="0">
                <a:solidFill>
                  <a:srgbClr val="0000CC"/>
                </a:solidFill>
              </a:rPr>
              <a:t>Ad hoc military tribunals;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The members of court martial (officers) are detailed by convening authority; </a:t>
            </a:r>
          </a:p>
          <a:p>
            <a:r>
              <a:rPr lang="en-US" b="1" dirty="0" smtClean="0"/>
              <a:t>Judge Advocate </a:t>
            </a:r>
            <a:r>
              <a:rPr lang="en-US" b="1" u="sng" dirty="0" smtClean="0"/>
              <a:t>must </a:t>
            </a:r>
            <a:r>
              <a:rPr lang="en-US" b="1" dirty="0" smtClean="0"/>
              <a:t>only in a GCM;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In Sri Lanka prosecution as well as the </a:t>
            </a:r>
            <a:r>
              <a:rPr lang="en-US" b="1" dirty="0" err="1" smtClean="0">
                <a:solidFill>
                  <a:srgbClr val="002060"/>
                </a:solidFill>
              </a:rPr>
              <a:t>defence</a:t>
            </a:r>
            <a:r>
              <a:rPr lang="en-US" b="1" dirty="0" smtClean="0">
                <a:solidFill>
                  <a:srgbClr val="002060"/>
                </a:solidFill>
              </a:rPr>
              <a:t> can be represented by a counsel;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Findings of court and sentence are subject to confirmation by convening authority.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noFill/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/>
              <a:t>Summary/Field General Court Martial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Can be convened on active service or during peace;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Composition: three officers with one year service;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Judge advocate not a must;</a:t>
            </a:r>
          </a:p>
          <a:p>
            <a:r>
              <a:rPr lang="en-US" b="1" dirty="0" smtClean="0">
                <a:solidFill>
                  <a:srgbClr val="333300"/>
                </a:solidFill>
              </a:rPr>
              <a:t>Statement of offence may be made briefly to disclose an offence;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Can try any individual and award </a:t>
            </a:r>
            <a:r>
              <a:rPr lang="en-US" b="1" dirty="0" smtClean="0">
                <a:solidFill>
                  <a:srgbClr val="800000"/>
                </a:solidFill>
              </a:rPr>
              <a:t>punishment up to death</a:t>
            </a:r>
            <a:r>
              <a:rPr lang="en-US" b="1" dirty="0" smtClean="0">
                <a:solidFill>
                  <a:srgbClr val="002060"/>
                </a:solidFill>
              </a:rPr>
              <a:t> (with concurrence of all members).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7924800" cy="6019800"/>
          </a:xfrm>
          <a:noFill/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u="sng" dirty="0" smtClean="0">
                <a:solidFill>
                  <a:srgbClr val="002060"/>
                </a:solidFill>
                <a:latin typeface="+mj-lt"/>
                <a:ea typeface="+mj-ea"/>
                <a:cs typeface="Times New Roman" pitchFamily="18" charset="0"/>
              </a:rPr>
              <a:t>Summary Court Martial (SCM)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Origin: the 1857 mutiny in India. </a:t>
            </a:r>
          </a:p>
          <a:p>
            <a:r>
              <a:rPr lang="en-US" sz="3600" b="1" dirty="0" smtClean="0">
                <a:solidFill>
                  <a:srgbClr val="003300"/>
                </a:solidFill>
              </a:rPr>
              <a:t>The CO alone conducts the trial for accused (up to senior NCOs).</a:t>
            </a:r>
          </a:p>
          <a:p>
            <a:r>
              <a:rPr lang="en-US" sz="3600" b="1" dirty="0" smtClean="0">
                <a:solidFill>
                  <a:srgbClr val="660033"/>
                </a:solidFill>
              </a:rPr>
              <a:t>The trial is brief and accused has no right to counsel or defending officer.</a:t>
            </a:r>
          </a:p>
          <a:p>
            <a:r>
              <a:rPr lang="en-US" sz="3600" b="1" dirty="0" smtClean="0">
                <a:solidFill>
                  <a:srgbClr val="000099"/>
                </a:solidFill>
              </a:rPr>
              <a:t>Punishment: 1-year imprisonment and dismissal. </a:t>
            </a:r>
          </a:p>
          <a:p>
            <a:r>
              <a:rPr lang="en-US" sz="3600" b="1" dirty="0" smtClean="0">
                <a:solidFill>
                  <a:srgbClr val="800000"/>
                </a:solidFill>
              </a:rPr>
              <a:t>No review of punishment (</a:t>
            </a:r>
            <a:r>
              <a:rPr lang="en-US" sz="3600" b="1" dirty="0" smtClean="0"/>
              <a:t>appeal in India since 2009</a:t>
            </a:r>
            <a:r>
              <a:rPr lang="en-US" sz="3600" b="1" dirty="0" smtClean="0">
                <a:solidFill>
                  <a:srgbClr val="800000"/>
                </a:solidFill>
              </a:rPr>
              <a:t>).</a:t>
            </a:r>
          </a:p>
          <a:p>
            <a:endParaRPr lang="en-US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/>
              <a:t>Confirmation, Revision, and Appeal</a:t>
            </a:r>
          </a:p>
          <a:p>
            <a:r>
              <a:rPr lang="en-US" sz="3600" b="1" dirty="0" smtClean="0">
                <a:solidFill>
                  <a:srgbClr val="800000"/>
                </a:solidFill>
              </a:rPr>
              <a:t>Pre and post-confirmation petition by accused to confirming authority--</a:t>
            </a:r>
            <a:r>
              <a:rPr lang="en-US" sz="3600" b="1" dirty="0" smtClean="0"/>
              <a:t>but no right to participate.</a:t>
            </a:r>
          </a:p>
          <a:p>
            <a:r>
              <a:rPr lang="en-US" sz="3600" b="1" dirty="0" smtClean="0">
                <a:solidFill>
                  <a:srgbClr val="333300"/>
                </a:solidFill>
              </a:rPr>
              <a:t>Finding and sentence may be once revised by order of confirming authority.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No right to appeal </a:t>
            </a:r>
            <a:r>
              <a:rPr lang="en-US" sz="3600" b="1" dirty="0" smtClean="0">
                <a:solidFill>
                  <a:srgbClr val="002060"/>
                </a:solidFill>
              </a:rPr>
              <a:t>(now available in India).</a:t>
            </a:r>
          </a:p>
          <a:p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900" b="1" u="sng" dirty="0" smtClean="0">
                <a:latin typeface="+mj-lt"/>
                <a:ea typeface="+mj-ea"/>
                <a:cs typeface="Times New Roman" pitchFamily="18" charset="0"/>
              </a:rPr>
              <a:t>Role of Judge Advocate General (JAG)</a:t>
            </a:r>
          </a:p>
          <a:p>
            <a:r>
              <a:rPr lang="en-US" sz="3700" b="1" dirty="0" smtClean="0">
                <a:solidFill>
                  <a:srgbClr val="002060"/>
                </a:solidFill>
              </a:rPr>
              <a:t>JAG is a military executive appointed by the chief of the staff—he has no functions of an </a:t>
            </a:r>
            <a:r>
              <a:rPr lang="en-US" sz="3700" b="1" dirty="0" smtClean="0">
                <a:solidFill>
                  <a:srgbClr val="990000"/>
                </a:solidFill>
              </a:rPr>
              <a:t>advocate</a:t>
            </a:r>
            <a:r>
              <a:rPr lang="en-US" sz="3700" b="1" dirty="0" smtClean="0">
                <a:solidFill>
                  <a:srgbClr val="002060"/>
                </a:solidFill>
              </a:rPr>
              <a:t> or of a </a:t>
            </a:r>
            <a:r>
              <a:rPr lang="en-US" sz="3700" b="1" dirty="0" smtClean="0">
                <a:solidFill>
                  <a:srgbClr val="990000"/>
                </a:solidFill>
              </a:rPr>
              <a:t>judge</a:t>
            </a:r>
            <a:r>
              <a:rPr lang="en-US" sz="3700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US" sz="3700" b="1" dirty="0" smtClean="0">
                <a:solidFill>
                  <a:srgbClr val="333300"/>
                </a:solidFill>
              </a:rPr>
              <a:t>Remains under the functional control of the convening authority. </a:t>
            </a:r>
          </a:p>
          <a:p>
            <a:r>
              <a:rPr lang="en-US" sz="3700" b="1" dirty="0" smtClean="0">
                <a:solidFill>
                  <a:srgbClr val="0000CC"/>
                </a:solidFill>
              </a:rPr>
              <a:t>Since not independent, </a:t>
            </a:r>
            <a:r>
              <a:rPr lang="en-US" sz="3700" b="1" dirty="0" smtClean="0"/>
              <a:t>they cannot be expected to give a fair and just opinion</a:t>
            </a:r>
            <a:r>
              <a:rPr lang="en-US" sz="3700" b="1" dirty="0" smtClean="0">
                <a:solidFill>
                  <a:srgbClr val="0000CC"/>
                </a:solidFill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00CC"/>
                </a:solidFill>
              </a:rPr>
              <a:t>Military Justice: South Asian Countries</a:t>
            </a:r>
            <a:endParaRPr lang="en-US" sz="3600" b="1" u="sng" dirty="0">
              <a:solidFill>
                <a:srgbClr val="0000CC"/>
              </a:solidFill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6477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505200" y="3124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India</a:t>
            </a:r>
            <a:endParaRPr lang="en-GB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715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Sri Lanka</a:t>
            </a:r>
            <a:endParaRPr lang="en-GB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0" y="23577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Pakistan</a:t>
            </a:r>
            <a:endParaRPr lang="en-GB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2514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Nepal</a:t>
            </a:r>
            <a:endParaRPr lang="en-GB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3200399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Bangladesh</a:t>
            </a:r>
            <a:endParaRPr lang="en-GB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667000"/>
            <a:ext cx="1164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Bhutan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5638800"/>
            <a:ext cx="12192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Maldives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noFill/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 dirty="0" smtClean="0">
                <a:solidFill>
                  <a:srgbClr val="002060"/>
                </a:solidFill>
                <a:cs typeface="Times New Roman" pitchFamily="18" charset="0"/>
              </a:rPr>
              <a:t>C. Powers of Convening Authority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05400"/>
          </a:xfrm>
          <a:noFill/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500" b="1" dirty="0" smtClean="0">
                <a:solidFill>
                  <a:srgbClr val="993300"/>
                </a:solidFill>
                <a:cs typeface="Times New Roman" pitchFamily="18" charset="0"/>
              </a:rPr>
              <a:t>  Who shall be tried;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500" b="1" dirty="0" smtClean="0">
                <a:solidFill>
                  <a:srgbClr val="0000CC"/>
                </a:solidFill>
                <a:cs typeface="Times New Roman" pitchFamily="18" charset="0"/>
              </a:rPr>
              <a:t>  Charges;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500" b="1" dirty="0" smtClean="0">
                <a:solidFill>
                  <a:srgbClr val="990033"/>
                </a:solidFill>
                <a:cs typeface="Times New Roman" pitchFamily="18" charset="0"/>
              </a:rPr>
              <a:t>Composition of the court; 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500" b="1" dirty="0" smtClean="0">
                <a:solidFill>
                  <a:srgbClr val="333300"/>
                </a:solidFill>
                <a:cs typeface="Times New Roman" pitchFamily="18" charset="0"/>
              </a:rPr>
              <a:t>JA, prosecutor and defending officer remain under his command;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500" b="1" dirty="0" smtClean="0">
                <a:solidFill>
                  <a:srgbClr val="660033"/>
                </a:solidFill>
                <a:cs typeface="Times New Roman" pitchFamily="18" charset="0"/>
              </a:rPr>
              <a:t>Confirms finding and sentence; 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Can send back the proceeding for revision;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500" b="1" dirty="0" smtClean="0">
                <a:solidFill>
                  <a:srgbClr val="336600"/>
                </a:solidFill>
                <a:cs typeface="Times New Roman" pitchFamily="18" charset="0"/>
              </a:rPr>
              <a:t>Decides post-confirmation petitions.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500" b="1" dirty="0" smtClean="0">
                <a:solidFill>
                  <a:srgbClr val="0000CC"/>
                </a:solidFill>
                <a:cs typeface="Times New Roman" pitchFamily="18" charset="0"/>
              </a:rPr>
              <a:t>	There is </a:t>
            </a:r>
            <a:r>
              <a:rPr lang="en-US" sz="3500" b="1" dirty="0" smtClean="0">
                <a:cs typeface="Times New Roman" pitchFamily="18" charset="0"/>
              </a:rPr>
              <a:t>NO RIGHT </a:t>
            </a:r>
            <a:r>
              <a:rPr lang="en-US" sz="3500" b="1" dirty="0" smtClean="0">
                <a:solidFill>
                  <a:srgbClr val="0000CC"/>
                </a:solidFill>
                <a:cs typeface="Times New Roman" pitchFamily="18" charset="0"/>
              </a:rPr>
              <a:t>to appeal against his decision.</a:t>
            </a:r>
            <a:r>
              <a:rPr lang="en-US" sz="3500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u="sng" dirty="0" smtClean="0"/>
              <a:t>Appeal: The Armed Forces Tribunal in India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The Tribunal and its Benches are functioning since August 2009.</a:t>
            </a:r>
          </a:p>
          <a:p>
            <a:r>
              <a:rPr lang="en-US" sz="3600" b="1" dirty="0" smtClean="0">
                <a:solidFill>
                  <a:srgbClr val="333300"/>
                </a:solidFill>
              </a:rPr>
              <a:t>It has original jurisdiction over service matters and appellate jurisdiction over court martial. </a:t>
            </a:r>
          </a:p>
          <a:p>
            <a:r>
              <a:rPr lang="en-US" sz="3600" b="1" dirty="0" smtClean="0">
                <a:solidFill>
                  <a:srgbClr val="660033"/>
                </a:solidFill>
              </a:rPr>
              <a:t>Decided 5500 cases in the last 5yrs.</a:t>
            </a:r>
          </a:p>
          <a:p>
            <a:endParaRPr lang="en-US" sz="3600" b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noFill/>
        </p:spPr>
        <p:txBody>
          <a:bodyPr>
            <a:normAutofit/>
          </a:bodyPr>
          <a:lstStyle/>
          <a:p>
            <a:r>
              <a:rPr lang="en-US" sz="3600" b="1" u="sng" dirty="0" smtClean="0"/>
              <a:t>Lacuna</a:t>
            </a:r>
            <a:r>
              <a:rPr lang="en-US" sz="3600" b="1" u="sng" dirty="0" smtClean="0">
                <a:solidFill>
                  <a:srgbClr val="990000"/>
                </a:solidFill>
              </a:rPr>
              <a:t>:</a:t>
            </a:r>
            <a:r>
              <a:rPr lang="en-US" sz="3600" b="1" dirty="0" smtClean="0">
                <a:solidFill>
                  <a:srgbClr val="990000"/>
                </a:solidFill>
              </a:rPr>
              <a:t> The Tribunal </a:t>
            </a:r>
            <a:r>
              <a:rPr lang="en-US" sz="3600" b="1" u="sng" dirty="0" smtClean="0"/>
              <a:t>cannot</a:t>
            </a:r>
            <a:r>
              <a:rPr lang="en-US" sz="3600" b="1" dirty="0" smtClean="0"/>
              <a:t>  </a:t>
            </a:r>
            <a:r>
              <a:rPr lang="en-US" sz="3600" b="1" dirty="0" smtClean="0">
                <a:solidFill>
                  <a:srgbClr val="990000"/>
                </a:solidFill>
              </a:rPr>
              <a:t>get its orders executed by way of civil contempt. </a:t>
            </a:r>
          </a:p>
          <a:p>
            <a:r>
              <a:rPr lang="en-US" sz="3600" b="1" dirty="0" smtClean="0">
                <a:solidFill>
                  <a:srgbClr val="333300"/>
                </a:solidFill>
              </a:rPr>
              <a:t>An appeal against order of the Tribunal to be filed in the Supreme Court.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2012 Amendment to the AFT Act to give it civil contempt power was </a:t>
            </a:r>
            <a:r>
              <a:rPr lang="en-US" sz="3600" b="1" dirty="0" smtClean="0"/>
              <a:t>resented by the armed forces</a:t>
            </a:r>
            <a:r>
              <a:rPr lang="en-US" sz="3600" b="1" dirty="0" smtClean="0">
                <a:solidFill>
                  <a:srgbClr val="0000CC"/>
                </a:solidFill>
              </a:rPr>
              <a:t>.</a:t>
            </a:r>
          </a:p>
          <a:p>
            <a:endParaRPr lang="en-US" sz="3600" b="1" dirty="0" smtClean="0">
              <a:solidFill>
                <a:srgbClr val="990000"/>
              </a:solidFill>
            </a:endParaRPr>
          </a:p>
          <a:p>
            <a:endParaRPr lang="en-US" sz="3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38200"/>
            <a:ext cx="8382000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cs typeface="Times New Roman" pitchFamily="18" charset="0"/>
              </a:rPr>
              <a:t>     2. Security and Anti-terrorism Laws:</a:t>
            </a:r>
          </a:p>
          <a:p>
            <a:r>
              <a:rPr lang="en-US" sz="4000" b="1" dirty="0" smtClean="0">
                <a:solidFill>
                  <a:srgbClr val="0000CC"/>
                </a:solidFill>
                <a:cs typeface="Times New Roman" pitchFamily="18" charset="0"/>
              </a:rPr>
              <a:t>     South Asian Countries 	 </a:t>
            </a:r>
            <a:endParaRPr lang="en-US" sz="4000" dirty="0">
              <a:solidFill>
                <a:srgbClr val="0000CC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146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  <a:noFill/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</a:rPr>
              <a:t>The armed forces in the SA countries have been deployed in ‘aid to civil power’ to deal with </a:t>
            </a:r>
            <a:r>
              <a:rPr lang="en-US" sz="4000" b="1" dirty="0" smtClean="0">
                <a:solidFill>
                  <a:srgbClr val="800000"/>
                </a:solidFill>
              </a:rPr>
              <a:t>terrorism </a:t>
            </a:r>
            <a:r>
              <a:rPr lang="en-US" sz="4000" b="1" dirty="0" smtClean="0">
                <a:solidFill>
                  <a:srgbClr val="0000CC"/>
                </a:solidFill>
              </a:rPr>
              <a:t>and</a:t>
            </a:r>
            <a:r>
              <a:rPr lang="en-US" sz="4000" b="1" dirty="0" smtClean="0">
                <a:solidFill>
                  <a:srgbClr val="800000"/>
                </a:solidFill>
              </a:rPr>
              <a:t> militancy</a:t>
            </a:r>
            <a:r>
              <a:rPr lang="en-US" sz="4000" b="1" dirty="0" smtClean="0">
                <a:solidFill>
                  <a:srgbClr val="002060"/>
                </a:solidFill>
              </a:rPr>
              <a:t>.</a:t>
            </a:r>
            <a:r>
              <a:rPr lang="en-US" sz="4000" b="1" dirty="0" smtClean="0"/>
              <a:t> </a:t>
            </a:r>
          </a:p>
          <a:p>
            <a:r>
              <a:rPr lang="en-US" sz="4000" b="1" dirty="0" smtClean="0">
                <a:solidFill>
                  <a:srgbClr val="003300"/>
                </a:solidFill>
              </a:rPr>
              <a:t>The Security and Anti-terrorism laws have given additional powers to the armed forces.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3500" b="1" u="sng" dirty="0" smtClean="0">
                <a:solidFill>
                  <a:srgbClr val="006600"/>
                </a:solidFill>
              </a:rPr>
              <a:t>Bangladesh</a:t>
            </a:r>
            <a:r>
              <a:rPr lang="en-US" sz="3500" b="1" dirty="0" smtClean="0">
                <a:solidFill>
                  <a:srgbClr val="006600"/>
                </a:solidFill>
              </a:rPr>
              <a:t>: The Armed Forces (Special Powers) Ordinance, 1942.</a:t>
            </a:r>
          </a:p>
          <a:p>
            <a:r>
              <a:rPr lang="en-US" sz="3500" b="1" u="sng" dirty="0" smtClean="0">
                <a:solidFill>
                  <a:srgbClr val="0000CC"/>
                </a:solidFill>
              </a:rPr>
              <a:t>India</a:t>
            </a:r>
            <a:r>
              <a:rPr lang="en-US" sz="3500" b="1" dirty="0" smtClean="0">
                <a:solidFill>
                  <a:srgbClr val="0000CC"/>
                </a:solidFill>
              </a:rPr>
              <a:t>: The Armed Forces (Special Powers) Act.</a:t>
            </a:r>
          </a:p>
          <a:p>
            <a:r>
              <a:rPr lang="en-US" sz="3500" b="1" u="sng" dirty="0" smtClean="0">
                <a:solidFill>
                  <a:srgbClr val="993300"/>
                </a:solidFill>
              </a:rPr>
              <a:t>Nepal</a:t>
            </a:r>
            <a:r>
              <a:rPr lang="en-US" sz="3500" b="1" dirty="0" smtClean="0">
                <a:solidFill>
                  <a:srgbClr val="993300"/>
                </a:solidFill>
              </a:rPr>
              <a:t>: The Terrorists and Disruptive Activities (Control &amp; Punishment) Ordinance.</a:t>
            </a:r>
          </a:p>
          <a:p>
            <a:r>
              <a:rPr lang="en-US" sz="3500" b="1" u="sng" dirty="0" smtClean="0">
                <a:solidFill>
                  <a:srgbClr val="660033"/>
                </a:solidFill>
              </a:rPr>
              <a:t>Pakistan</a:t>
            </a:r>
            <a:r>
              <a:rPr lang="en-US" sz="3500" b="1" dirty="0" smtClean="0">
                <a:solidFill>
                  <a:srgbClr val="660033"/>
                </a:solidFill>
              </a:rPr>
              <a:t>: Suppression of Terrorists Activities (Special Court) Act and Special Military Court during Martial Law regime.</a:t>
            </a:r>
          </a:p>
          <a:p>
            <a:r>
              <a:rPr lang="en-US" sz="3500" b="1" u="sng" dirty="0" smtClean="0">
                <a:solidFill>
                  <a:srgbClr val="333300"/>
                </a:solidFill>
              </a:rPr>
              <a:t>Sri Lanka</a:t>
            </a:r>
            <a:r>
              <a:rPr lang="en-US" sz="3500" b="1" dirty="0" smtClean="0">
                <a:solidFill>
                  <a:srgbClr val="333300"/>
                </a:solidFill>
              </a:rPr>
              <a:t>: Public Security Ordinance and Prevention of Terrorism Act.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848600" cy="5562600"/>
          </a:xfrm>
          <a:noFill/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003300"/>
                </a:solidFill>
              </a:rPr>
              <a:t>	</a:t>
            </a:r>
            <a:r>
              <a:rPr lang="en-US" sz="16000" b="1" dirty="0" smtClean="0">
                <a:solidFill>
                  <a:srgbClr val="003300"/>
                </a:solidFill>
              </a:rPr>
              <a:t>The members of the armed forces have been accused of:</a:t>
            </a:r>
          </a:p>
          <a:p>
            <a:pPr>
              <a:buFont typeface="Wingdings" pitchFamily="2" charset="2"/>
              <a:buChar char="ü"/>
            </a:pPr>
            <a:r>
              <a:rPr lang="en-US" sz="16000" b="1" dirty="0" smtClean="0">
                <a:solidFill>
                  <a:srgbClr val="0000CC"/>
                </a:solidFill>
              </a:rPr>
              <a:t>Enforced disappearances </a:t>
            </a:r>
            <a:r>
              <a:rPr lang="en-US" sz="16000" b="1" dirty="0" smtClean="0"/>
              <a:t>/</a:t>
            </a:r>
            <a:r>
              <a:rPr lang="en-US" sz="16000" b="1" dirty="0" smtClean="0">
                <a:solidFill>
                  <a:srgbClr val="0000CC"/>
                </a:solidFill>
              </a:rPr>
              <a:t> </a:t>
            </a:r>
            <a:r>
              <a:rPr lang="en-US" sz="16000" b="1" dirty="0" smtClean="0">
                <a:solidFill>
                  <a:srgbClr val="C00000"/>
                </a:solidFill>
              </a:rPr>
              <a:t>extra-judicial executions.</a:t>
            </a:r>
          </a:p>
          <a:p>
            <a:pPr>
              <a:buFont typeface="Wingdings" pitchFamily="2" charset="2"/>
              <a:buChar char="ü"/>
            </a:pPr>
            <a:r>
              <a:rPr lang="en-US" sz="16000" b="1" dirty="0" smtClean="0">
                <a:solidFill>
                  <a:srgbClr val="000099"/>
                </a:solidFill>
              </a:rPr>
              <a:t>Illegal imposition of curfew</a:t>
            </a:r>
            <a:r>
              <a:rPr lang="en-US" sz="16000" b="1" dirty="0" smtClean="0">
                <a:solidFill>
                  <a:srgbClr val="33660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16000" b="1" dirty="0" smtClean="0">
                <a:solidFill>
                  <a:schemeClr val="tx2">
                    <a:lumMod val="50000"/>
                  </a:schemeClr>
                </a:solidFill>
              </a:rPr>
              <a:t>Rape and sexual harassment. </a:t>
            </a:r>
          </a:p>
          <a:p>
            <a:pPr>
              <a:buFont typeface="Wingdings" pitchFamily="2" charset="2"/>
              <a:buChar char="ü"/>
            </a:pPr>
            <a:r>
              <a:rPr lang="en-US" sz="16000" b="1" dirty="0" smtClean="0">
                <a:solidFill>
                  <a:srgbClr val="800000"/>
                </a:solidFill>
              </a:rPr>
              <a:t>Killing of protected persons.</a:t>
            </a:r>
          </a:p>
          <a:p>
            <a:pPr>
              <a:buFont typeface="Wingdings" pitchFamily="2" charset="2"/>
              <a:buChar char="ü"/>
            </a:pPr>
            <a:r>
              <a:rPr lang="en-US" sz="16000" b="1" dirty="0" smtClean="0">
                <a:solidFill>
                  <a:srgbClr val="660066"/>
                </a:solidFill>
              </a:rPr>
              <a:t>Arbitrary detention and torture.</a:t>
            </a:r>
          </a:p>
          <a:p>
            <a:pPr>
              <a:buNone/>
            </a:pPr>
            <a:r>
              <a:rPr lang="en-US" sz="17600" b="1" dirty="0" smtClean="0">
                <a:solidFill>
                  <a:srgbClr val="660066"/>
                </a:solidFill>
              </a:rPr>
              <a:t>	</a:t>
            </a:r>
            <a:endParaRPr lang="en-US" sz="17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003300"/>
                </a:solidFill>
              </a:rPr>
              <a:t>3. Judicial Interventions and Inactions</a:t>
            </a:r>
            <a:endParaRPr lang="en-US" sz="4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400" b="1" u="sng" dirty="0" smtClean="0">
                <a:solidFill>
                  <a:srgbClr val="003300"/>
                </a:solidFill>
              </a:rPr>
              <a:t>Bangladesh</a:t>
            </a:r>
          </a:p>
          <a:p>
            <a:r>
              <a:rPr lang="en-US" sz="3400" b="1" dirty="0" smtClean="0">
                <a:solidFill>
                  <a:srgbClr val="663300"/>
                </a:solidFill>
              </a:rPr>
              <a:t>The Rapid Action Battalion (RAB), a special police force has been accused of </a:t>
            </a:r>
            <a:r>
              <a:rPr lang="en-US" sz="3400" b="1" dirty="0" smtClean="0"/>
              <a:t>over 800 killings in last 10 years</a:t>
            </a:r>
            <a:r>
              <a:rPr lang="en-US" sz="3400" b="1" dirty="0" smtClean="0">
                <a:solidFill>
                  <a:srgbClr val="663300"/>
                </a:solidFill>
              </a:rPr>
              <a:t>. </a:t>
            </a:r>
          </a:p>
          <a:p>
            <a:r>
              <a:rPr lang="en-US" sz="3400" b="1" dirty="0" smtClean="0">
                <a:solidFill>
                  <a:srgbClr val="660033"/>
                </a:solidFill>
              </a:rPr>
              <a:t>A number of RAB commanders are officers seconded from the army and Government has not taken any action against violators.</a:t>
            </a:r>
          </a:p>
          <a:p>
            <a:r>
              <a:rPr lang="en-US" sz="3400" b="1" dirty="0" smtClean="0">
                <a:solidFill>
                  <a:srgbClr val="003300"/>
                </a:solidFill>
              </a:rPr>
              <a:t>Human Rights Commission does not have any mandate to take action against “discipline” forces (</a:t>
            </a:r>
            <a:r>
              <a:rPr lang="en-US" sz="3400" b="1" dirty="0" smtClean="0">
                <a:solidFill>
                  <a:srgbClr val="800000"/>
                </a:solidFill>
              </a:rPr>
              <a:t>includes army</a:t>
            </a:r>
            <a:r>
              <a:rPr lang="en-US" sz="3400" b="1" dirty="0" smtClean="0">
                <a:solidFill>
                  <a:srgbClr val="003300"/>
                </a:solidFill>
              </a:rPr>
              <a:t>).</a:t>
            </a:r>
          </a:p>
          <a:p>
            <a:endParaRPr lang="en-US" b="1" dirty="0" smtClean="0">
              <a:solidFill>
                <a:srgbClr val="660033"/>
              </a:solidFill>
            </a:endParaRPr>
          </a:p>
          <a:p>
            <a:endParaRPr lang="en-US" b="1" dirty="0" smtClean="0">
              <a:solidFill>
                <a:srgbClr val="660033"/>
              </a:solidFill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BDR Mutiny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In February 2009, Bangladesh Rifles, a paramilitary force on a two-day mutiny killed 74 people (57 army officers) and committed rapes.</a:t>
            </a:r>
          </a:p>
          <a:p>
            <a:r>
              <a:rPr lang="en-US" sz="3600" b="1" dirty="0" smtClean="0">
                <a:solidFill>
                  <a:srgbClr val="663300"/>
                </a:solidFill>
              </a:rPr>
              <a:t>A number of victims were dumped in sewers and shallow graves.</a:t>
            </a:r>
          </a:p>
          <a:p>
            <a:r>
              <a:rPr lang="en-US" sz="3600" b="1" dirty="0" smtClean="0">
                <a:solidFill>
                  <a:srgbClr val="003300"/>
                </a:solidFill>
              </a:rPr>
              <a:t>The accused were tried in special civil courts.  </a:t>
            </a:r>
            <a:endParaRPr lang="en-US" sz="3600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</a:rPr>
              <a:t>Military Force: South Asia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1"/>
          <a:ext cx="8229600" cy="50939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1200"/>
                <a:gridCol w="1981200"/>
                <a:gridCol w="2438400"/>
                <a:gridCol w="1828800"/>
              </a:tblGrid>
              <a:tr h="60388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Army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Air Force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Navy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388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Bangladesh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126,000</a:t>
                      </a:r>
                      <a:endParaRPr lang="en-US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14,500</a:t>
                      </a: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16,000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388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Bhutan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  10,000</a:t>
                      </a:r>
                      <a:endParaRPr lang="en-US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388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India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1,100,000</a:t>
                      </a:r>
                      <a:endParaRPr lang="en-US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120,000</a:t>
                      </a: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55,000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3247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Maldives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    4,200</a:t>
                      </a:r>
                      <a:endParaRPr lang="en-US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MCG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Nepal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   69,000 </a:t>
                      </a:r>
                      <a:endParaRPr lang="en-US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650 </a:t>
                      </a:r>
                    </a:p>
                    <a:p>
                      <a:pPr algn="ctr"/>
                      <a:r>
                        <a:rPr lang="en-US" sz="2400" b="1" dirty="0" smtClean="0"/>
                        <a:t>(Army-Air Wing)</a:t>
                      </a: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388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Pakistan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 550,000</a:t>
                      </a:r>
                      <a:endParaRPr lang="en-US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45,000</a:t>
                      </a: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22,000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388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Sri Lanka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     200,000*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 18,000</a:t>
                      </a: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15,000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660033"/>
                </a:solidFill>
              </a:rPr>
              <a:t>The Court has awarded 152 death sentences, 161 life sentences and 262 sentences of 3-10 years imprisonment--</a:t>
            </a:r>
            <a:r>
              <a:rPr lang="en-US" sz="4000" b="1" dirty="0" smtClean="0">
                <a:solidFill>
                  <a:srgbClr val="003300"/>
                </a:solidFill>
              </a:rPr>
              <a:t>under appeal process.</a:t>
            </a:r>
          </a:p>
          <a:p>
            <a:r>
              <a:rPr lang="en-US" sz="4000" b="1" dirty="0" smtClean="0">
                <a:solidFill>
                  <a:srgbClr val="003300"/>
                </a:solidFill>
              </a:rPr>
              <a:t>Reasons of mutiny: </a:t>
            </a:r>
            <a:r>
              <a:rPr lang="en-US" sz="4000" b="1" dirty="0" smtClean="0">
                <a:solidFill>
                  <a:srgbClr val="0000CC"/>
                </a:solidFill>
              </a:rPr>
              <a:t>low pay, no perks, no participation in UN peacekeeping</a:t>
            </a:r>
            <a:r>
              <a:rPr lang="en-US" sz="4000" b="1" dirty="0" smtClean="0">
                <a:solidFill>
                  <a:srgbClr val="C00000"/>
                </a:solidFill>
              </a:rPr>
              <a:t>—lack of effective grievance redress machinery</a:t>
            </a:r>
            <a:r>
              <a:rPr lang="en-US" sz="4000" b="1" dirty="0" smtClean="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900" b="1" u="sng" dirty="0" smtClean="0">
                <a:solidFill>
                  <a:srgbClr val="660066"/>
                </a:solidFill>
              </a:rPr>
              <a:t>Nepal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The 2013 Ordinance ‘</a:t>
            </a:r>
            <a:r>
              <a:rPr lang="en-US" b="1" dirty="0" smtClean="0"/>
              <a:t>On the Investigation of Disappeared Persons, Truth and Reconciliation Commission</a:t>
            </a:r>
            <a:r>
              <a:rPr lang="en-US" b="1" dirty="0" smtClean="0">
                <a:solidFill>
                  <a:srgbClr val="0000CC"/>
                </a:solidFill>
              </a:rPr>
              <a:t>’ has been struck down by the Supreme Court.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Torture and enforced disappearance have not been criminalized despite a Supreme Court order of June 2007.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No military person has been prosecuted for human rights abuses committed during conflict which lasted for 10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660033"/>
                </a:solidFill>
              </a:rPr>
              <a:t>In January 2013, Colonel Lama of Nepal Army, deputed to UN peacekeeping was arrested by the police in London during his visit to the UK. </a:t>
            </a:r>
          </a:p>
          <a:p>
            <a:r>
              <a:rPr lang="en-IN" b="1" dirty="0" smtClean="0">
                <a:solidFill>
                  <a:srgbClr val="0000CC"/>
                </a:solidFill>
              </a:rPr>
              <a:t>He is accused of intentionally “inflicting severe pain or suffering” as a public official on two individuals in Nepal (April-May 2005).</a:t>
            </a:r>
          </a:p>
          <a:p>
            <a:r>
              <a:rPr lang="en-IN" b="1" dirty="0" smtClean="0">
                <a:solidFill>
                  <a:srgbClr val="003300"/>
                </a:solidFill>
              </a:rPr>
              <a:t>He has been charged under sec 134 of the British Criminal Justice Act, a law that defines torture as a “universal jurisdiction” crime.</a:t>
            </a:r>
            <a:endParaRPr lang="en-US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Nepal Army Act 2006</a:t>
            </a:r>
            <a:r>
              <a:rPr lang="en-US" sz="3600" b="1" dirty="0" smtClean="0"/>
              <a:t>: 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Section  22 provides immunity for the serious offences if committed on duty: “</a:t>
            </a:r>
            <a:r>
              <a:rPr lang="en-US" sz="3600" b="1" dirty="0" smtClean="0">
                <a:solidFill>
                  <a:srgbClr val="003300"/>
                </a:solidFill>
              </a:rPr>
              <a:t>in the course of discharging duties in good faith</a:t>
            </a:r>
            <a:r>
              <a:rPr lang="en-US" sz="3600" b="1" dirty="0" smtClean="0">
                <a:solidFill>
                  <a:srgbClr val="0000CC"/>
                </a:solidFill>
              </a:rPr>
              <a:t>.” </a:t>
            </a:r>
          </a:p>
          <a:p>
            <a:r>
              <a:rPr lang="en-US" sz="3600" b="1" dirty="0" smtClean="0">
                <a:solidFill>
                  <a:srgbClr val="800000"/>
                </a:solidFill>
              </a:rPr>
              <a:t>In June 2011 Supreme Court has ordered the Government to review the Army Act --</a:t>
            </a:r>
            <a:r>
              <a:rPr lang="en-US" sz="3600" b="1" dirty="0" smtClean="0">
                <a:solidFill>
                  <a:srgbClr val="0000CC"/>
                </a:solidFill>
              </a:rPr>
              <a:t>to ensure its compliance with Nepal’s human rights obligations.</a:t>
            </a:r>
            <a:endParaRPr lang="en-US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7451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b="1" u="sng" dirty="0" smtClean="0"/>
              <a:t>India</a:t>
            </a:r>
          </a:p>
          <a:p>
            <a:r>
              <a:rPr lang="en-US" sz="4000" b="1" dirty="0" smtClean="0">
                <a:solidFill>
                  <a:srgbClr val="0000CC"/>
                </a:solidFill>
              </a:rPr>
              <a:t>On 13 Nov 14 , general court martial has sentenced five military men, including two officers, to life imprisonment.</a:t>
            </a:r>
          </a:p>
          <a:p>
            <a:r>
              <a:rPr lang="en-US" sz="4000" b="1" dirty="0" smtClean="0">
                <a:solidFill>
                  <a:srgbClr val="663300"/>
                </a:solidFill>
              </a:rPr>
              <a:t>They were accused of the staged killing of three civilians and passing it off as an anti-militancy operation in Jammu and Kashmir's </a:t>
            </a:r>
            <a:r>
              <a:rPr lang="en-US" sz="4000" b="1" dirty="0" err="1" smtClean="0">
                <a:solidFill>
                  <a:srgbClr val="663300"/>
                </a:solidFill>
              </a:rPr>
              <a:t>Machil</a:t>
            </a:r>
            <a:r>
              <a:rPr lang="en-US" sz="4000" b="1" dirty="0" smtClean="0">
                <a:solidFill>
                  <a:srgbClr val="663300"/>
                </a:solidFill>
              </a:rPr>
              <a:t> sector in 2010.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00CC"/>
                </a:solidFill>
              </a:rPr>
              <a:t>On 23 Sept 2014, the Supreme Court in </a:t>
            </a:r>
            <a:r>
              <a:rPr lang="en-US" sz="3400" b="1" i="1" dirty="0" smtClean="0">
                <a:solidFill>
                  <a:srgbClr val="003300"/>
                </a:solidFill>
              </a:rPr>
              <a:t>People’s Union for Civil Liberties </a:t>
            </a:r>
            <a:r>
              <a:rPr lang="en-US" sz="3400" b="1" dirty="0" smtClean="0">
                <a:solidFill>
                  <a:srgbClr val="0000CC"/>
                </a:solidFill>
              </a:rPr>
              <a:t>case has issued guidelines to be followed in cases of police encounters resulting in the death. </a:t>
            </a:r>
          </a:p>
          <a:p>
            <a:r>
              <a:rPr lang="en-US" sz="3400" b="1" dirty="0" smtClean="0">
                <a:solidFill>
                  <a:srgbClr val="003300"/>
                </a:solidFill>
              </a:rPr>
              <a:t>An independent agency to investigate the matter under the supervision of a senior officer. </a:t>
            </a:r>
          </a:p>
          <a:p>
            <a:r>
              <a:rPr lang="en-US" sz="3400" b="1" dirty="0" smtClean="0"/>
              <a:t>Applicability in disturbed areas?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772400" cy="5791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600" b="1" u="sng" dirty="0" smtClean="0"/>
              <a:t>Public Interest Litigation (PIL) case</a:t>
            </a:r>
            <a:r>
              <a:rPr lang="en-IN" sz="3600" b="1" dirty="0" smtClean="0">
                <a:solidFill>
                  <a:srgbClr val="0000CC"/>
                </a:solidFill>
              </a:rPr>
              <a:t>:</a:t>
            </a:r>
          </a:p>
          <a:p>
            <a:r>
              <a:rPr lang="en-IN" sz="3600" b="1" dirty="0" smtClean="0">
                <a:solidFill>
                  <a:srgbClr val="0000CC"/>
                </a:solidFill>
              </a:rPr>
              <a:t>In 2007, a PIL was filed in the Supreme Court: </a:t>
            </a:r>
            <a:r>
              <a:rPr lang="en-IN" sz="3600" b="1" dirty="0" smtClean="0">
                <a:solidFill>
                  <a:srgbClr val="660033"/>
                </a:solidFill>
              </a:rPr>
              <a:t>few military personnel were accused of selling their private weapons contrary to Army instructions</a:t>
            </a:r>
            <a:r>
              <a:rPr lang="en-IN" sz="3600" b="1" dirty="0" smtClean="0">
                <a:solidFill>
                  <a:srgbClr val="0000CC"/>
                </a:solidFill>
              </a:rPr>
              <a:t>.</a:t>
            </a:r>
            <a:endParaRPr lang="en-US" sz="3600" b="1" dirty="0" smtClean="0">
              <a:solidFill>
                <a:srgbClr val="0000CC"/>
              </a:solidFill>
            </a:endParaRPr>
          </a:p>
          <a:p>
            <a:r>
              <a:rPr lang="en-IN" sz="3600" b="1" dirty="0" smtClean="0">
                <a:solidFill>
                  <a:srgbClr val="003300"/>
                </a:solidFill>
              </a:rPr>
              <a:t>On the direction of the Court, the Army held court martial / took administrative action against 71 personnel.</a:t>
            </a:r>
            <a:endParaRPr lang="en-US" sz="3600" b="1" dirty="0" smtClean="0">
              <a:solidFill>
                <a:srgbClr val="0033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660066"/>
                </a:solidFill>
              </a:rPr>
              <a:t>Considering the punishments very lenient, the Supreme Court has asked (</a:t>
            </a:r>
            <a:r>
              <a:rPr lang="en-IN" sz="4000" b="1" dirty="0" smtClean="0"/>
              <a:t>on 17 Sept 14</a:t>
            </a:r>
            <a:r>
              <a:rPr lang="en-IN" sz="4000" b="1" dirty="0" smtClean="0">
                <a:solidFill>
                  <a:srgbClr val="660066"/>
                </a:solidFill>
              </a:rPr>
              <a:t>) for fresh proceedings in these cases. </a:t>
            </a:r>
          </a:p>
          <a:p>
            <a:r>
              <a:rPr lang="en-IN" sz="4000" b="1" dirty="0" smtClean="0">
                <a:solidFill>
                  <a:srgbClr val="000099"/>
                </a:solidFill>
              </a:rPr>
              <a:t>The Supreme Court has power under Article 142 to pass any order necessary for doing justice in a matter pending before it.</a:t>
            </a:r>
            <a:endParaRPr lang="en-US" sz="4000" b="1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364163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3300"/>
                </a:solidFill>
              </a:rPr>
              <a:t>The Indian Penal Code s. 375 has been amended in 2013, which dead with ‘rape’. </a:t>
            </a:r>
          </a:p>
          <a:p>
            <a:r>
              <a:rPr lang="en-IN" sz="3600" b="1" dirty="0" smtClean="0">
                <a:solidFill>
                  <a:srgbClr val="0000CC"/>
                </a:solidFill>
              </a:rPr>
              <a:t>A member of armed forces, if commits rape, may be imprisoned for at least 10 years---</a:t>
            </a:r>
            <a:r>
              <a:rPr lang="en-IN" sz="3600" b="1" dirty="0" smtClean="0">
                <a:solidFill>
                  <a:srgbClr val="660033"/>
                </a:solidFill>
              </a:rPr>
              <a:t>extended to life imprisonment</a:t>
            </a:r>
            <a:r>
              <a:rPr lang="en-IN" sz="3600" b="1" dirty="0" smtClean="0">
                <a:solidFill>
                  <a:srgbClr val="0000CC"/>
                </a:solidFill>
              </a:rPr>
              <a:t>. </a:t>
            </a:r>
            <a:endParaRPr lang="en-US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Pakistan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The Protection of Pakistan Ordinance IX of 2013 has been amended in 2014.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It authorizes </a:t>
            </a:r>
            <a:r>
              <a:rPr lang="en-US" b="1" dirty="0" smtClean="0">
                <a:solidFill>
                  <a:srgbClr val="800000"/>
                </a:solidFill>
              </a:rPr>
              <a:t>secret and unacknowledged detention, and nondisclosure of grounds for detention (sec 9)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It allows for </a:t>
            </a:r>
            <a:r>
              <a:rPr lang="en-US" b="1" dirty="0" smtClean="0">
                <a:solidFill>
                  <a:srgbClr val="660066"/>
                </a:solidFill>
              </a:rPr>
              <a:t>exclusion of the public from hearings on the ground of “public safety” (sec 10).</a:t>
            </a:r>
            <a:r>
              <a:rPr lang="en-US" b="1" dirty="0" smtClean="0">
                <a:solidFill>
                  <a:srgbClr val="003300"/>
                </a:solidFill>
              </a:rPr>
              <a:t>.</a:t>
            </a:r>
            <a:endParaRPr lang="en-US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marL="176213" indent="-176213">
              <a:buNone/>
            </a:pPr>
            <a:r>
              <a:rPr lang="en-US" sz="4000" b="1" dirty="0" smtClean="0"/>
              <a:t>	South Asia: </a:t>
            </a:r>
            <a:r>
              <a:rPr lang="en-US" sz="4000" b="1" dirty="0" smtClean="0">
                <a:solidFill>
                  <a:srgbClr val="660066"/>
                </a:solidFill>
              </a:rPr>
              <a:t>2.4 million military and 1.6 million paramilitary—governed by an ancient legal system. 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</a:rPr>
              <a:t> Induction in the military is  voluntary.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333300"/>
                </a:solidFill>
              </a:rPr>
              <a:t> Women working in non-combat arms.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00CC"/>
                </a:solidFill>
              </a:rPr>
              <a:t> Contribute 33 % of the force for UN       Peacekeeping (Oct 2014).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Two are nuclear weapon states.  </a:t>
            </a:r>
            <a:endParaRPr lang="en-US" sz="4000" b="1" dirty="0" smtClean="0">
              <a:solidFill>
                <a:srgbClr val="0000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3300"/>
                </a:solidFill>
              </a:rPr>
              <a:t>It reverses the burden of proof on the accused--</a:t>
            </a:r>
            <a:r>
              <a:rPr lang="en-US" sz="3600" b="1" dirty="0" smtClean="0">
                <a:solidFill>
                  <a:srgbClr val="0000CC"/>
                </a:solidFill>
              </a:rPr>
              <a:t>inconsistent with presumption of innocence (sec 15 and 5).</a:t>
            </a:r>
          </a:p>
          <a:p>
            <a:r>
              <a:rPr lang="en-US" sz="3600" b="1" dirty="0" smtClean="0">
                <a:solidFill>
                  <a:srgbClr val="003300"/>
                </a:solidFill>
              </a:rPr>
              <a:t>It confers </a:t>
            </a:r>
            <a:r>
              <a:rPr lang="en-US" sz="3600" b="1" dirty="0" smtClean="0">
                <a:solidFill>
                  <a:srgbClr val="0000CC"/>
                </a:solidFill>
              </a:rPr>
              <a:t>blanket immunity from prosecution for actions done in good faith (sec 20)</a:t>
            </a:r>
            <a:r>
              <a:rPr lang="en-US" sz="3600" b="1" dirty="0" smtClean="0">
                <a:solidFill>
                  <a:srgbClr val="003300"/>
                </a:solidFill>
              </a:rPr>
              <a:t>.</a:t>
            </a:r>
          </a:p>
          <a:p>
            <a:r>
              <a:rPr lang="en-US" sz="3600" b="1" dirty="0" smtClean="0">
                <a:solidFill>
                  <a:srgbClr val="003300"/>
                </a:solidFill>
              </a:rPr>
              <a:t>Trials in Special Courts </a:t>
            </a:r>
            <a:r>
              <a:rPr lang="en-US" sz="3600" b="1" dirty="0" smtClean="0"/>
              <a:t>do not meet the </a:t>
            </a:r>
            <a:r>
              <a:rPr lang="en-US" sz="3600" b="1" dirty="0" smtClean="0">
                <a:solidFill>
                  <a:srgbClr val="0000CC"/>
                </a:solidFill>
              </a:rPr>
              <a:t>standard of a competent, independent and impartial tribunal </a:t>
            </a:r>
            <a:r>
              <a:rPr lang="en-US" sz="3600" b="1" dirty="0" smtClean="0"/>
              <a:t>(Art 14, ICCPR).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57451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660033"/>
                </a:solidFill>
              </a:rPr>
              <a:t>During 2012-2013,  a few army personnel had removed 35 detainees from an internment centre and their whereabouts are not known.</a:t>
            </a:r>
          </a:p>
          <a:p>
            <a:r>
              <a:rPr lang="en-US" sz="4000" b="1" dirty="0" smtClean="0">
                <a:solidFill>
                  <a:srgbClr val="0000CC"/>
                </a:solidFill>
              </a:rPr>
              <a:t>In December 2013, the Supreme Court held that their </a:t>
            </a:r>
            <a:r>
              <a:rPr lang="en-US" sz="4000" b="1" dirty="0" smtClean="0"/>
              <a:t>removal amounted to enforced disappearance</a:t>
            </a:r>
            <a:r>
              <a:rPr lang="en-US" sz="4000" b="1" dirty="0" smtClean="0">
                <a:solidFill>
                  <a:srgbClr val="0000CC"/>
                </a:solidFill>
              </a:rPr>
              <a:t>; and directed action against the army personnel</a:t>
            </a:r>
            <a:r>
              <a:rPr lang="en-US" sz="3600" b="1" dirty="0" smtClean="0">
                <a:solidFill>
                  <a:srgbClr val="0000CC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660033"/>
                </a:solidFill>
              </a:rPr>
              <a:t>March 2014: the </a:t>
            </a:r>
            <a:r>
              <a:rPr lang="en-US" sz="3600" b="1" dirty="0" err="1" smtClean="0">
                <a:solidFill>
                  <a:srgbClr val="660033"/>
                </a:solidFill>
              </a:rPr>
              <a:t>Defence</a:t>
            </a:r>
            <a:r>
              <a:rPr lang="en-US" sz="3600" b="1" dirty="0" smtClean="0">
                <a:solidFill>
                  <a:srgbClr val="660033"/>
                </a:solidFill>
              </a:rPr>
              <a:t> Minister has lodged FIRs under the Penal Code for wrongful confinement against suspected army officers.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The Supreme Court constituted a 5-member Bench to consider the trial of military members in civilian court.</a:t>
            </a:r>
          </a:p>
          <a:p>
            <a:r>
              <a:rPr lang="en-US" sz="3600" b="1" dirty="0" smtClean="0">
                <a:solidFill>
                  <a:srgbClr val="003300"/>
                </a:solidFill>
              </a:rPr>
              <a:t>Army has refused to take any action stating--</a:t>
            </a:r>
            <a:r>
              <a:rPr lang="en-US" sz="3600" b="1" dirty="0" smtClean="0">
                <a:solidFill>
                  <a:srgbClr val="C00000"/>
                </a:solidFill>
              </a:rPr>
              <a:t>its personnel can only be tried by a military court</a:t>
            </a:r>
            <a:r>
              <a:rPr lang="en-US" sz="3600" b="1" dirty="0" smtClean="0">
                <a:solidFill>
                  <a:srgbClr val="0033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Sri Lanka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The Emergency Regulations have severely limited the accountability of the military.</a:t>
            </a:r>
          </a:p>
          <a:p>
            <a:r>
              <a:rPr lang="en-US" b="1" dirty="0" smtClean="0">
                <a:solidFill>
                  <a:srgbClr val="990000"/>
                </a:solidFill>
              </a:rPr>
              <a:t>Over 30,000 people were killed towards the end of the ethnic conflict in 2009 when the LTTE was finally crushed.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War crimes committed by both-- government troops and LTTE (UNHRC resolution of March 2013).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C JHA\Desktop\Desktop\IMG_69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913102" cy="3886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45720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</a:rPr>
              <a:t>No action has been initiated against military personnel for alleged war crimes.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668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b="1" u="sng" dirty="0" smtClean="0">
                <a:solidFill>
                  <a:srgbClr val="003300"/>
                </a:solidFill>
              </a:rPr>
              <a:t>Problems in the SA Countries</a:t>
            </a:r>
            <a:endParaRPr lang="en-US" sz="3600" b="1" u="sng" dirty="0" smtClean="0"/>
          </a:p>
          <a:p>
            <a:r>
              <a:rPr lang="en-US" sz="3600" b="1" dirty="0" smtClean="0"/>
              <a:t>The military law does not include war crimes as defined under the Rome Statute.</a:t>
            </a:r>
            <a:endParaRPr lang="en-US" sz="36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3600" b="1" dirty="0" smtClean="0">
                <a:solidFill>
                  <a:srgbClr val="800000"/>
                </a:solidFill>
              </a:rPr>
              <a:t>The concept of command responsibility has not been incorporated in military laws.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The right to a fair trial (Art 14, ICCPR) not observed in military trials. </a:t>
            </a:r>
          </a:p>
          <a:p>
            <a:r>
              <a:rPr lang="en-US" sz="3600" b="1" dirty="0" smtClean="0">
                <a:solidFill>
                  <a:srgbClr val="660066"/>
                </a:solidFill>
              </a:rPr>
              <a:t>No Manuals on the laws of war.</a:t>
            </a:r>
          </a:p>
          <a:p>
            <a:r>
              <a:rPr lang="en-US" sz="3600" b="1" dirty="0" smtClean="0">
                <a:solidFill>
                  <a:srgbClr val="993300"/>
                </a:solidFill>
              </a:rPr>
              <a:t>Civil society doubts fairness of a military trial.</a:t>
            </a:r>
          </a:p>
          <a:p>
            <a:endParaRPr lang="en-US" sz="36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0099"/>
                </a:solidFill>
              </a:rPr>
              <a:t>In SA, the armed forces personnel are being deprived of the benefit of the developments which have occurred internationally in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human rights</a:t>
            </a:r>
            <a:r>
              <a:rPr lang="en-US" sz="4400" b="1" dirty="0" smtClean="0">
                <a:solidFill>
                  <a:srgbClr val="000099"/>
                </a:solidFill>
              </a:rPr>
              <a:t> and </a:t>
            </a:r>
            <a:r>
              <a:rPr lang="en-US" sz="4400" b="1" dirty="0" smtClean="0">
                <a:solidFill>
                  <a:srgbClr val="003300"/>
                </a:solidFill>
              </a:rPr>
              <a:t>judicial thinking</a:t>
            </a:r>
            <a:r>
              <a:rPr lang="en-US" sz="4400" b="1" dirty="0" smtClean="0">
                <a:solidFill>
                  <a:srgbClr val="000099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6300" b="1" dirty="0" smtClean="0"/>
              <a:t>4. </a:t>
            </a:r>
            <a:r>
              <a:rPr lang="en-US" sz="6300" b="1" u="sng" dirty="0" smtClean="0"/>
              <a:t>Recommendations</a:t>
            </a:r>
            <a:r>
              <a:rPr lang="en-US" sz="6300" b="1" dirty="0" smtClean="0"/>
              <a:t>:	</a:t>
            </a:r>
          </a:p>
          <a:p>
            <a:pPr>
              <a:buNone/>
            </a:pPr>
            <a:r>
              <a:rPr lang="en-US" sz="6300" b="1" dirty="0" smtClean="0"/>
              <a:t>	</a:t>
            </a:r>
            <a:r>
              <a:rPr lang="en-US" sz="6300" b="1" dirty="0" smtClean="0">
                <a:solidFill>
                  <a:srgbClr val="0000CC"/>
                </a:solidFill>
              </a:rPr>
              <a:t>a. Abolition of Summary courts (SGCM and SCM).</a:t>
            </a:r>
          </a:p>
          <a:p>
            <a:pPr lvl="0">
              <a:buNone/>
            </a:pPr>
            <a:r>
              <a:rPr lang="en-US" sz="6300" b="1" dirty="0" smtClean="0">
                <a:solidFill>
                  <a:srgbClr val="990000"/>
                </a:solidFill>
              </a:rPr>
              <a:t>	b. Rationalization of the powers of convening authority.</a:t>
            </a:r>
          </a:p>
          <a:p>
            <a:pPr>
              <a:buNone/>
            </a:pPr>
            <a:r>
              <a:rPr lang="en-US" sz="6300" b="1" dirty="0" smtClean="0"/>
              <a:t>	</a:t>
            </a:r>
            <a:r>
              <a:rPr lang="en-US" sz="6300" b="1" dirty="0" smtClean="0">
                <a:solidFill>
                  <a:srgbClr val="002060"/>
                </a:solidFill>
              </a:rPr>
              <a:t>c. Insulation of JAG from the military chain of command. </a:t>
            </a:r>
          </a:p>
          <a:p>
            <a:pPr>
              <a:buNone/>
            </a:pPr>
            <a:r>
              <a:rPr lang="en-US" sz="6300" b="1" dirty="0" smtClean="0">
                <a:solidFill>
                  <a:srgbClr val="003300"/>
                </a:solidFill>
              </a:rPr>
              <a:t>   d. Abolition of degrading/ humiliating punishments.  </a:t>
            </a:r>
            <a:endParaRPr lang="en-US" sz="63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7600" dirty="0" smtClean="0">
                <a:solidFill>
                  <a:srgbClr val="800000"/>
                </a:solidFill>
              </a:rPr>
              <a:t>	</a:t>
            </a:r>
            <a:r>
              <a:rPr lang="en-US" sz="17600" b="1" dirty="0" smtClean="0">
                <a:solidFill>
                  <a:srgbClr val="663300"/>
                </a:solidFill>
              </a:rPr>
              <a:t>e. Effective legal aid to accused during  trial and appeal (Art 14, ICCPR).</a:t>
            </a:r>
          </a:p>
          <a:p>
            <a:pPr>
              <a:buNone/>
            </a:pPr>
            <a:r>
              <a:rPr lang="en-US" sz="17600" b="1" dirty="0" smtClean="0">
                <a:solidFill>
                  <a:srgbClr val="0000CC"/>
                </a:solidFill>
              </a:rPr>
              <a:t>	</a:t>
            </a:r>
            <a:r>
              <a:rPr lang="en-US" sz="17600" b="1" dirty="0" smtClean="0">
                <a:solidFill>
                  <a:srgbClr val="003300"/>
                </a:solidFill>
              </a:rPr>
              <a:t>f. Establishment of Appeal Courts.</a:t>
            </a:r>
          </a:p>
          <a:p>
            <a:pPr>
              <a:buNone/>
            </a:pPr>
            <a:r>
              <a:rPr lang="en-US" sz="17600" b="1" dirty="0" smtClean="0">
                <a:solidFill>
                  <a:srgbClr val="660033"/>
                </a:solidFill>
              </a:rPr>
              <a:t>	g. Updating Military legal system: </a:t>
            </a:r>
            <a:r>
              <a:rPr lang="en-US" sz="17600" b="1" dirty="0" smtClean="0">
                <a:solidFill>
                  <a:srgbClr val="0000CC"/>
                </a:solidFill>
              </a:rPr>
              <a:t>include crimes contained in Rome statute and the concept of command responsibility.</a:t>
            </a:r>
          </a:p>
          <a:p>
            <a:pPr>
              <a:buNone/>
            </a:pPr>
            <a:r>
              <a:rPr lang="en-US" sz="3900" b="1" dirty="0" smtClean="0">
                <a:solidFill>
                  <a:srgbClr val="660066"/>
                </a:solidFill>
              </a:rPr>
              <a:t>	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74638"/>
            <a:ext cx="5181600" cy="1143000"/>
          </a:xfrm>
          <a:noFill/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 dirty="0" smtClean="0">
                <a:solidFill>
                  <a:srgbClr val="002060"/>
                </a:solidFill>
                <a:cs typeface="Times New Roman" pitchFamily="18" charset="0"/>
              </a:rPr>
              <a:t>ROADBLOCK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00CC"/>
                </a:solidFill>
                <a:cs typeface="Times New Roman" pitchFamily="18" charset="0"/>
              </a:rPr>
              <a:t>“</a:t>
            </a:r>
            <a:r>
              <a:rPr lang="en-US" sz="3600" b="1" dirty="0" smtClean="0">
                <a:solidFill>
                  <a:srgbClr val="0000CC"/>
                </a:solidFill>
                <a:cs typeface="Times New Roman" pitchFamily="18" charset="0"/>
              </a:rPr>
              <a:t>There was only one thing more difficult than getting a new idea into military mind and that was getting an old idea out.”</a:t>
            </a:r>
            <a:r>
              <a:rPr lang="en-US" sz="3600" b="1" dirty="0" smtClean="0">
                <a:solidFill>
                  <a:srgbClr val="0000CC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cs typeface="Times New Roman" pitchFamily="18" charset="0"/>
              </a:rPr>
              <a:t>		-Sir Basil Liddell Hart, a military    	thinker and a soldier.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002060"/>
                </a:solidFill>
              </a:rPr>
              <a:t>Ratification of Human Rights Treaties</a:t>
            </a:r>
            <a:endParaRPr lang="en-US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43003"/>
          <a:ext cx="8610600" cy="478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00200"/>
                <a:gridCol w="1143000"/>
                <a:gridCol w="1295400"/>
                <a:gridCol w="1447800"/>
                <a:gridCol w="1295400"/>
              </a:tblGrid>
              <a:tr h="56028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Treaty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Bangladesh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India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Nepal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Pakistan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Sri Lanka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6028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ICCPR/ICESCR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ym typeface="Wingdings"/>
                        </a:rPr>
                        <a:t>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ym typeface="Wingdings"/>
                        </a:rPr>
                        <a:t>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ym typeface="Wingdings"/>
                        </a:rPr>
                        <a:t>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/>
                    </a:p>
                  </a:txBody>
                  <a:tcPr/>
                </a:tc>
              </a:tr>
              <a:tr h="56028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CRC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62378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OP to CRC</a:t>
                      </a:r>
                    </a:p>
                    <a:p>
                      <a:r>
                        <a:rPr lang="en-US" sz="2000" b="1" dirty="0" smtClean="0"/>
                        <a:t>Child Soldier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SNR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56028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CEDAW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56028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SNR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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86443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Enforced</a:t>
                      </a:r>
                    </a:p>
                    <a:p>
                      <a:r>
                        <a:rPr lang="en-US" sz="2000" b="1" dirty="0" smtClean="0"/>
                        <a:t>Disappearance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SNR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019801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SNR: Signed but not ratified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4648200"/>
            <a:ext cx="32004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CC"/>
                </a:solidFill>
              </a:rPr>
              <a:t>T</a:t>
            </a:r>
            <a:r>
              <a:rPr lang="en-US" sz="4800" b="1" dirty="0" smtClean="0">
                <a:solidFill>
                  <a:srgbClr val="006600"/>
                </a:solidFill>
              </a:rPr>
              <a:t>h</a:t>
            </a:r>
            <a:r>
              <a:rPr lang="en-US" sz="4800" b="1" dirty="0" smtClean="0">
                <a:solidFill>
                  <a:srgbClr val="002060"/>
                </a:solidFill>
              </a:rPr>
              <a:t>a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en-US" sz="4800" b="1" dirty="0" smtClean="0">
                <a:solidFill>
                  <a:srgbClr val="7030A0"/>
                </a:solidFill>
              </a:rPr>
              <a:t>k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333300"/>
                </a:solidFill>
              </a:rPr>
              <a:t>y</a:t>
            </a:r>
            <a:r>
              <a:rPr lang="en-US" sz="4800" b="1" dirty="0" smtClean="0">
                <a:solidFill>
                  <a:srgbClr val="660066"/>
                </a:solidFill>
              </a:rPr>
              <a:t>o</a:t>
            </a:r>
            <a:r>
              <a:rPr lang="en-US" sz="4800" b="1" dirty="0" smtClean="0">
                <a:solidFill>
                  <a:srgbClr val="0000CC"/>
                </a:solidFill>
              </a:rPr>
              <a:t>u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914400"/>
          </a:xfrm>
          <a:noFill/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cs typeface="Times New Roman" pitchFamily="18" charset="0"/>
              </a:rPr>
              <a:t>Ratification of IHL Treaties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graphicFrame>
        <p:nvGraphicFramePr>
          <p:cNvPr id="54328" name="Group 56"/>
          <p:cNvGraphicFramePr>
            <a:graphicFrameLocks noGrp="1"/>
          </p:cNvGraphicFramePr>
          <p:nvPr/>
        </p:nvGraphicFramePr>
        <p:xfrm>
          <a:off x="304800" y="1219198"/>
          <a:ext cx="8763000" cy="5400677"/>
        </p:xfrm>
        <a:graphic>
          <a:graphicData uri="http://schemas.openxmlformats.org/drawingml/2006/table">
            <a:tbl>
              <a:tblPr/>
              <a:tblGrid>
                <a:gridCol w="2057400"/>
                <a:gridCol w="1371600"/>
                <a:gridCol w="1295400"/>
                <a:gridCol w="1219200"/>
                <a:gridCol w="1317577"/>
                <a:gridCol w="1501823"/>
              </a:tblGrid>
              <a:tr h="14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Geneva Conv. I-IV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AP I of 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AP II of 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Rome Statute of ICC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Ottawa Treaty APM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4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Bangladesh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C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ym typeface="Wingdings"/>
                        </a:rPr>
                        <a:t></a:t>
                      </a:r>
                      <a:endParaRPr lang="en-US" sz="2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C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/>
                        </a:rPr>
                        <a:t>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C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/>
                        </a:rPr>
                        <a:t>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C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/>
                        </a:rPr>
                        <a:t>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C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/>
                        </a:rPr>
                        <a:t>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C5FE"/>
                    </a:solidFill>
                  </a:tcPr>
                </a:tc>
              </a:tr>
              <a:tr h="797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India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/>
                        </a:rPr>
                        <a:t>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7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Nepal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/>
                        </a:rPr>
                        <a:t>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4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Pakistan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/>
                        </a:rPr>
                        <a:t>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Sri Lanka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/>
                        </a:rPr>
                        <a:t>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</a:t>
            </a:r>
            <a:r>
              <a:rPr lang="en-US" sz="4400" b="1" dirty="0" smtClean="0">
                <a:solidFill>
                  <a:srgbClr val="333300"/>
                </a:solidFill>
              </a:rPr>
              <a:t>1. Military Justice Systems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7030A0"/>
                </a:solidFill>
              </a:rPr>
              <a:t>	</a:t>
            </a:r>
            <a:r>
              <a:rPr lang="en-US" sz="4400" b="1" dirty="0" smtClean="0">
                <a:solidFill>
                  <a:srgbClr val="0000CC"/>
                </a:solidFill>
              </a:rPr>
              <a:t>2. Security laws giving special 	powers to armed forces. 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660066"/>
                </a:solidFill>
              </a:rPr>
              <a:t>	3. Judicial interventions.</a:t>
            </a:r>
          </a:p>
          <a:p>
            <a:pPr>
              <a:buNone/>
            </a:pPr>
            <a:r>
              <a:rPr lang="en-US" sz="4400" b="1" dirty="0" smtClean="0"/>
              <a:t>	4</a:t>
            </a:r>
            <a:r>
              <a:rPr lang="en-US" sz="4400" b="1" dirty="0" smtClean="0">
                <a:solidFill>
                  <a:srgbClr val="002060"/>
                </a:solidFill>
              </a:rPr>
              <a:t>. </a:t>
            </a:r>
            <a:r>
              <a:rPr lang="en-US" sz="4400" b="1" dirty="0" smtClean="0"/>
              <a:t>Recommendations.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cs typeface="Times New Roman" pitchFamily="18" charset="0"/>
              </a:rPr>
              <a:t>1. Military Justice System: SA Countries</a:t>
            </a:r>
            <a:endParaRPr lang="en-US" sz="3200" b="1" u="sng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00"/>
                </a:solidFill>
              </a:rPr>
              <a:t>The British Indian military law of 1911 is the progenitor of the SA military legal systems.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Fundamental rights of the armed forces-- restricted by the Constitutions.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Each wing of the military has independent legal system.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Action against military offender is by way of </a:t>
            </a:r>
            <a:r>
              <a:rPr lang="en-US" b="1" dirty="0" smtClean="0">
                <a:solidFill>
                  <a:srgbClr val="333300"/>
                </a:solidFill>
              </a:rPr>
              <a:t>summary trial </a:t>
            </a:r>
            <a:r>
              <a:rPr lang="en-US" b="1" dirty="0" smtClean="0">
                <a:solidFill>
                  <a:srgbClr val="C00000"/>
                </a:solidFill>
              </a:rPr>
              <a:t>and ad hoc military tribunals or </a:t>
            </a:r>
            <a:r>
              <a:rPr lang="en-US" b="1" dirty="0" smtClean="0">
                <a:solidFill>
                  <a:srgbClr val="333300"/>
                </a:solidFill>
              </a:rPr>
              <a:t>court martial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1054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2060"/>
                </a:solidFill>
                <a:cs typeface="Times New Roman" pitchFamily="18" charset="0"/>
              </a:rPr>
              <a:t>A. Summary Trials</a:t>
            </a:r>
            <a:endParaRPr lang="en-US" sz="3600" b="1" u="sng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800000"/>
                </a:solidFill>
              </a:rPr>
              <a:t>For the officers up to the rank of Major and other ranks.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Accused is not entitled to legal help.</a:t>
            </a:r>
          </a:p>
          <a:p>
            <a:r>
              <a:rPr lang="en-US" sz="3600" b="1" dirty="0" smtClean="0">
                <a:solidFill>
                  <a:srgbClr val="003300"/>
                </a:solidFill>
              </a:rPr>
              <a:t>Law of evidence does not apply and proceedings are not open to public. </a:t>
            </a:r>
          </a:p>
          <a:p>
            <a:r>
              <a:rPr lang="en-US" sz="3600" b="1" dirty="0" smtClean="0">
                <a:solidFill>
                  <a:srgbClr val="660066"/>
                </a:solidFill>
              </a:rPr>
              <a:t>No right to appeal.</a:t>
            </a:r>
            <a:endParaRPr lang="en-US" sz="36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094CED-B929-4377-BE99-562D5B377C92}"/>
</file>

<file path=customXml/itemProps2.xml><?xml version="1.0" encoding="utf-8"?>
<ds:datastoreItem xmlns:ds="http://schemas.openxmlformats.org/officeDocument/2006/customXml" ds:itemID="{7C374B58-8DB7-4E32-B24B-BD37228EC76D}"/>
</file>

<file path=customXml/itemProps3.xml><?xml version="1.0" encoding="utf-8"?>
<ds:datastoreItem xmlns:ds="http://schemas.openxmlformats.org/officeDocument/2006/customXml" ds:itemID="{963F6A68-0F0D-4214-A7C6-371A7AB1E81B}"/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2057</Words>
  <Application>Microsoft Office PowerPoint</Application>
  <PresentationFormat>On-screen Show (4:3)</PresentationFormat>
  <Paragraphs>340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Military Justice: South Asian Countries</vt:lpstr>
      <vt:lpstr>Military Force: South Asia</vt:lpstr>
      <vt:lpstr>PowerPoint Presentation</vt:lpstr>
      <vt:lpstr>PowerPoint Presentation</vt:lpstr>
      <vt:lpstr>Ratification of IHL Treaties </vt:lpstr>
      <vt:lpstr>PowerPoint Presentation</vt:lpstr>
      <vt:lpstr>1. Military Justice System: SA Countries</vt:lpstr>
      <vt:lpstr>A. Summary Trials</vt:lpstr>
      <vt:lpstr>PowerPoint Presentation</vt:lpstr>
      <vt:lpstr>PowerPoint Presentation</vt:lpstr>
      <vt:lpstr>B. Court Martial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Powers of Convening Authority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Pakistan</vt:lpstr>
      <vt:lpstr>PowerPoint Presentation</vt:lpstr>
      <vt:lpstr>PowerPoint Presentation</vt:lpstr>
      <vt:lpstr>PowerPoint Presentation</vt:lpstr>
      <vt:lpstr>Sri Lanka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ROADBLOCK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Umesh Jha</dc:creator>
  <cp:lastModifiedBy>Robert HUSBANDS</cp:lastModifiedBy>
  <cp:revision>210</cp:revision>
  <dcterms:created xsi:type="dcterms:W3CDTF">2006-08-16T00:00:00Z</dcterms:created>
  <dcterms:modified xsi:type="dcterms:W3CDTF">2014-11-27T15:05:56Z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2601200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